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5822" r:id="rId2"/>
    <p:sldId id="5795" r:id="rId3"/>
    <p:sldId id="5796" r:id="rId4"/>
    <p:sldId id="5797" r:id="rId5"/>
    <p:sldId id="5798" r:id="rId6"/>
    <p:sldId id="5807" r:id="rId7"/>
    <p:sldId id="5800" r:id="rId8"/>
    <p:sldId id="5799" r:id="rId9"/>
    <p:sldId id="5821" r:id="rId10"/>
    <p:sldId id="5803" r:id="rId11"/>
    <p:sldId id="5811" r:id="rId12"/>
    <p:sldId id="5813" r:id="rId13"/>
    <p:sldId id="5814" r:id="rId14"/>
    <p:sldId id="5815" r:id="rId15"/>
    <p:sldId id="5816" r:id="rId16"/>
    <p:sldId id="5817" r:id="rId17"/>
    <p:sldId id="5818" r:id="rId18"/>
    <p:sldId id="5805" r:id="rId19"/>
    <p:sldId id="5808" r:id="rId20"/>
    <p:sldId id="5809" r:id="rId21"/>
    <p:sldId id="5820" r:id="rId22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Jessica Senou" initials="JS" lastIdx="2" clrIdx="2">
    <p:extLst>
      <p:ext uri="{19B8F6BF-5375-455C-9EA6-DF929625EA0E}">
        <p15:presenceInfo xmlns:p15="http://schemas.microsoft.com/office/powerpoint/2012/main" userId="S::jsenou@tigerrisk.com::cf777dde-ddec-42ab-a37e-20e8ffc708ad" providerId="AD"/>
      </p:ext>
    </p:extLst>
  </p:cmAuthor>
  <p:cmAuthor id="4" name="Karre Srinu (Karre Srinu) [C]" initials="KS(S[" lastIdx="1" clrIdx="3">
    <p:extLst>
      <p:ext uri="{19B8F6BF-5375-455C-9EA6-DF929625EA0E}">
        <p15:presenceInfo xmlns:p15="http://schemas.microsoft.com/office/powerpoint/2012/main" userId="S-1-5-21-224927047-1656424944-825688854-1195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666666"/>
    <a:srgbClr val="F7B041"/>
    <a:srgbClr val="171449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84037" autoAdjust="0"/>
  </p:normalViewPr>
  <p:slideViewPr>
    <p:cSldViewPr snapToGrid="0" showGuides="1">
      <p:cViewPr varScale="1">
        <p:scale>
          <a:sx n="73" d="100"/>
          <a:sy n="73" d="100"/>
        </p:scale>
        <p:origin x="7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5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42CFB-427E-426A-8E2A-25BA99F9003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1F4961-9A8F-4E7E-872C-21AF080F1185}">
      <dgm:prSet/>
      <dgm:spPr/>
      <dgm:t>
        <a:bodyPr/>
        <a:lstStyle/>
        <a:p>
          <a:r>
            <a:rPr lang="en-US" b="1" dirty="0"/>
            <a:t>WEEK 1</a:t>
          </a:r>
          <a:endParaRPr lang="en-US" dirty="0"/>
        </a:p>
      </dgm:t>
    </dgm:pt>
    <dgm:pt modelId="{27CC48CF-2965-47EE-9499-5B97A341D726}" type="parTrans" cxnId="{D417374B-413B-407D-AE8C-7166ABF239A2}">
      <dgm:prSet/>
      <dgm:spPr/>
      <dgm:t>
        <a:bodyPr/>
        <a:lstStyle/>
        <a:p>
          <a:endParaRPr lang="en-US"/>
        </a:p>
      </dgm:t>
    </dgm:pt>
    <dgm:pt modelId="{0FBAFA5E-9F97-46CB-9719-C2981E311626}" type="sibTrans" cxnId="{D417374B-413B-407D-AE8C-7166ABF239A2}">
      <dgm:prSet/>
      <dgm:spPr/>
      <dgm:t>
        <a:bodyPr/>
        <a:lstStyle/>
        <a:p>
          <a:endParaRPr lang="en-US"/>
        </a:p>
      </dgm:t>
    </dgm:pt>
    <dgm:pt modelId="{24EB6CA9-0FB3-49F3-8662-C64E13FC225F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 smtClean="0"/>
            <a:t>Intro to property insurance and Exposure Data </a:t>
          </a:r>
          <a:endParaRPr lang="en-US" dirty="0"/>
        </a:p>
      </dgm:t>
    </dgm:pt>
    <dgm:pt modelId="{795D41F0-1A9F-4B39-80B3-59AF1C0E0AF6}" type="parTrans" cxnId="{C8E6787B-0DC5-4758-A06C-AF42FB09E18D}">
      <dgm:prSet/>
      <dgm:spPr/>
      <dgm:t>
        <a:bodyPr/>
        <a:lstStyle/>
        <a:p>
          <a:endParaRPr lang="en-US"/>
        </a:p>
      </dgm:t>
    </dgm:pt>
    <dgm:pt modelId="{DAAB6485-0BC4-4882-8368-A5092929DF14}" type="sibTrans" cxnId="{C8E6787B-0DC5-4758-A06C-AF42FB09E18D}">
      <dgm:prSet/>
      <dgm:spPr/>
      <dgm:t>
        <a:bodyPr/>
        <a:lstStyle/>
        <a:p>
          <a:endParaRPr lang="en-US"/>
        </a:p>
      </dgm:t>
    </dgm:pt>
    <dgm:pt modelId="{56590222-6632-4DD8-A044-D59198F1023E}">
      <dgm:prSet/>
      <dgm:spPr/>
      <dgm:t>
        <a:bodyPr/>
        <a:lstStyle/>
        <a:p>
          <a:r>
            <a:rPr lang="en-US" b="1" dirty="0"/>
            <a:t>WEEK 2</a:t>
          </a:r>
          <a:endParaRPr lang="en-US" dirty="0"/>
        </a:p>
      </dgm:t>
    </dgm:pt>
    <dgm:pt modelId="{44A5F0B5-C977-4946-BC9F-A6BE14B83DBC}" type="parTrans" cxnId="{7116D74C-C7C3-4035-9262-5AAA9FD5AC5B}">
      <dgm:prSet/>
      <dgm:spPr/>
      <dgm:t>
        <a:bodyPr/>
        <a:lstStyle/>
        <a:p>
          <a:endParaRPr lang="en-US"/>
        </a:p>
      </dgm:t>
    </dgm:pt>
    <dgm:pt modelId="{88D55BBF-9068-4ECC-9E88-40FD26A62E2A}" type="sibTrans" cxnId="{7116D74C-C7C3-4035-9262-5AAA9FD5AC5B}">
      <dgm:prSet/>
      <dgm:spPr/>
      <dgm:t>
        <a:bodyPr/>
        <a:lstStyle/>
        <a:p>
          <a:endParaRPr lang="en-US"/>
        </a:p>
      </dgm:t>
    </dgm:pt>
    <dgm:pt modelId="{B120FCAC-BCD3-4C13-A951-A4ED0893432E}">
      <dgm:prSet/>
      <dgm:spPr/>
      <dgm:t>
        <a:bodyPr/>
        <a:lstStyle/>
        <a:p>
          <a:r>
            <a:rPr lang="en-US" b="1" dirty="0"/>
            <a:t>WEEK 3</a:t>
          </a:r>
          <a:endParaRPr lang="en-US" dirty="0"/>
        </a:p>
      </dgm:t>
    </dgm:pt>
    <dgm:pt modelId="{FAAE8273-FA51-4635-8E39-3EACBD37484B}" type="parTrans" cxnId="{8661F7D2-1AA1-4BE0-AF12-83E15354A91F}">
      <dgm:prSet/>
      <dgm:spPr/>
      <dgm:t>
        <a:bodyPr/>
        <a:lstStyle/>
        <a:p>
          <a:endParaRPr lang="en-US"/>
        </a:p>
      </dgm:t>
    </dgm:pt>
    <dgm:pt modelId="{CD30B20F-53F2-4BDA-BF34-FF35F83C147F}" type="sibTrans" cxnId="{8661F7D2-1AA1-4BE0-AF12-83E15354A91F}">
      <dgm:prSet/>
      <dgm:spPr/>
      <dgm:t>
        <a:bodyPr/>
        <a:lstStyle/>
        <a:p>
          <a:endParaRPr lang="en-US"/>
        </a:p>
      </dgm:t>
    </dgm:pt>
    <dgm:pt modelId="{F162CF00-2DE6-4AC9-8B8E-F8643B61DBEC}">
      <dgm:prSet/>
      <dgm:spPr/>
      <dgm:t>
        <a:bodyPr/>
        <a:lstStyle/>
        <a:p>
          <a:r>
            <a:rPr lang="en-US" dirty="0" smtClean="0"/>
            <a:t>Basic intro to cat models and there applications</a:t>
          </a:r>
          <a:endParaRPr lang="en-US" dirty="0"/>
        </a:p>
      </dgm:t>
    </dgm:pt>
    <dgm:pt modelId="{F9D92B7D-EF14-4F1F-AA79-A52CD0347358}" type="parTrans" cxnId="{BBF8B623-CE4E-4491-A13B-1914C312E981}">
      <dgm:prSet/>
      <dgm:spPr/>
      <dgm:t>
        <a:bodyPr/>
        <a:lstStyle/>
        <a:p>
          <a:endParaRPr lang="en-US"/>
        </a:p>
      </dgm:t>
    </dgm:pt>
    <dgm:pt modelId="{85B5C3A8-0708-41F9-8BE3-0C1112C85436}" type="sibTrans" cxnId="{BBF8B623-CE4E-4491-A13B-1914C312E981}">
      <dgm:prSet/>
      <dgm:spPr/>
      <dgm:t>
        <a:bodyPr/>
        <a:lstStyle/>
        <a:p>
          <a:endParaRPr lang="en-US"/>
        </a:p>
      </dgm:t>
    </dgm:pt>
    <dgm:pt modelId="{FB1BE0B9-C3AC-4C8D-9E20-5635F67D447B}">
      <dgm:prSet/>
      <dgm:spPr/>
      <dgm:t>
        <a:bodyPr/>
        <a:lstStyle/>
        <a:p>
          <a:r>
            <a:rPr lang="en-US" b="1" dirty="0"/>
            <a:t>WEEK 4</a:t>
          </a:r>
          <a:endParaRPr lang="en-US" dirty="0"/>
        </a:p>
      </dgm:t>
    </dgm:pt>
    <dgm:pt modelId="{462065B4-1BCB-4FC4-A636-5E1376DFFD1E}" type="parTrans" cxnId="{FF7D1416-C91D-4C51-9495-392F18A056A1}">
      <dgm:prSet/>
      <dgm:spPr/>
      <dgm:t>
        <a:bodyPr/>
        <a:lstStyle/>
        <a:p>
          <a:endParaRPr lang="en-US"/>
        </a:p>
      </dgm:t>
    </dgm:pt>
    <dgm:pt modelId="{546B43A9-C7F9-4277-97B7-3DF02B5289A6}" type="sibTrans" cxnId="{FF7D1416-C91D-4C51-9495-392F18A056A1}">
      <dgm:prSet/>
      <dgm:spPr/>
      <dgm:t>
        <a:bodyPr/>
        <a:lstStyle/>
        <a:p>
          <a:endParaRPr lang="en-US"/>
        </a:p>
      </dgm:t>
    </dgm:pt>
    <dgm:pt modelId="{092288A1-49DB-4BF8-AFD4-98BC0375B0E6}">
      <dgm:prSet/>
      <dgm:spPr/>
      <dgm:t>
        <a:bodyPr/>
        <a:lstStyle/>
        <a:p>
          <a:r>
            <a:rPr lang="en-US" dirty="0" smtClean="0"/>
            <a:t>Continue modeling the data for the project</a:t>
          </a:r>
          <a:endParaRPr lang="en-US" dirty="0"/>
        </a:p>
      </dgm:t>
    </dgm:pt>
    <dgm:pt modelId="{8D0A7FA7-BDD1-4137-B145-D196ECE76F1A}" type="parTrans" cxnId="{7D123399-A999-4D90-A5CA-4E561963EAA6}">
      <dgm:prSet/>
      <dgm:spPr/>
      <dgm:t>
        <a:bodyPr/>
        <a:lstStyle/>
        <a:p>
          <a:endParaRPr lang="en-US"/>
        </a:p>
      </dgm:t>
    </dgm:pt>
    <dgm:pt modelId="{D7D6F7A8-BD7B-4104-935A-2D9DF6F1DF57}" type="sibTrans" cxnId="{7D123399-A999-4D90-A5CA-4E561963EAA6}">
      <dgm:prSet/>
      <dgm:spPr/>
      <dgm:t>
        <a:bodyPr/>
        <a:lstStyle/>
        <a:p>
          <a:endParaRPr lang="en-US"/>
        </a:p>
      </dgm:t>
    </dgm:pt>
    <dgm:pt modelId="{539E657E-3A21-4D25-9470-041C6A2D9D47}">
      <dgm:prSet/>
      <dgm:spPr/>
      <dgm:t>
        <a:bodyPr/>
        <a:lstStyle/>
        <a:p>
          <a:r>
            <a:rPr lang="en-US" dirty="0" smtClean="0"/>
            <a:t>Slip interpretation of different line of business</a:t>
          </a:r>
          <a:endParaRPr lang="en-US" dirty="0"/>
        </a:p>
      </dgm:t>
    </dgm:pt>
    <dgm:pt modelId="{A63AAA33-314A-4C6B-9D50-50D0EBADAA90}" type="sibTrans" cxnId="{D3DC5C5C-A908-475D-B223-0F659E574035}">
      <dgm:prSet/>
      <dgm:spPr/>
      <dgm:t>
        <a:bodyPr/>
        <a:lstStyle/>
        <a:p>
          <a:endParaRPr lang="en-US"/>
        </a:p>
      </dgm:t>
    </dgm:pt>
    <dgm:pt modelId="{2D7F28C0-EB82-42DF-95C7-A3EF1783F164}" type="parTrans" cxnId="{D3DC5C5C-A908-475D-B223-0F659E574035}">
      <dgm:prSet/>
      <dgm:spPr/>
      <dgm:t>
        <a:bodyPr/>
        <a:lstStyle/>
        <a:p>
          <a:endParaRPr lang="en-US"/>
        </a:p>
      </dgm:t>
    </dgm:pt>
    <dgm:pt modelId="{BE3CBAA3-537E-4A1E-AA99-A355B180B39F}">
      <dgm:prSet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B1C48FD2-807A-458D-9F4E-AF0A99C30358}" type="parTrans" cxnId="{6CB23CDE-2863-4277-9282-AB66E48FF8AE}">
      <dgm:prSet/>
      <dgm:spPr/>
      <dgm:t>
        <a:bodyPr/>
        <a:lstStyle/>
        <a:p>
          <a:endParaRPr lang="en-US"/>
        </a:p>
      </dgm:t>
    </dgm:pt>
    <dgm:pt modelId="{59E03F0C-6ED3-4E32-9597-FD5C6216F7BC}" type="sibTrans" cxnId="{6CB23CDE-2863-4277-9282-AB66E48FF8AE}">
      <dgm:prSet/>
      <dgm:spPr/>
      <dgm:t>
        <a:bodyPr/>
        <a:lstStyle/>
        <a:p>
          <a:endParaRPr lang="en-US"/>
        </a:p>
      </dgm:t>
    </dgm:pt>
    <dgm:pt modelId="{166B143C-6A25-407B-ADF6-001D64FD051B}" type="pres">
      <dgm:prSet presAssocID="{17242CFB-427E-426A-8E2A-25BA99F9003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71CAC-B588-46AC-A215-B2C2E15ABEEF}" type="pres">
      <dgm:prSet presAssocID="{021F4961-9A8F-4E7E-872C-21AF080F1185}" presName="composite" presStyleCnt="0"/>
      <dgm:spPr/>
    </dgm:pt>
    <dgm:pt modelId="{336587D5-3A98-475D-9296-68FACB91D8D8}" type="pres">
      <dgm:prSet presAssocID="{021F4961-9A8F-4E7E-872C-21AF080F118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B73C-CE8D-4623-BD59-0A609C459E9A}" type="pres">
      <dgm:prSet presAssocID="{021F4961-9A8F-4E7E-872C-21AF080F1185}" presName="desTx" presStyleLbl="alignAccFollowNode1" presStyleIdx="0" presStyleCnt="4" custLinFactNeighborX="-49351" custLinFactNeighborY="1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C46-648E-4828-AA32-1D6818AEB361}" type="pres">
      <dgm:prSet presAssocID="{0FBAFA5E-9F97-46CB-9719-C2981E311626}" presName="space" presStyleCnt="0"/>
      <dgm:spPr/>
    </dgm:pt>
    <dgm:pt modelId="{0688D2B9-BE1C-4A23-A18C-787B693152B2}" type="pres">
      <dgm:prSet presAssocID="{56590222-6632-4DD8-A044-D59198F1023E}" presName="composite" presStyleCnt="0"/>
      <dgm:spPr/>
    </dgm:pt>
    <dgm:pt modelId="{FBA144A8-1A5E-4133-95C2-7D21600C8AC3}" type="pres">
      <dgm:prSet presAssocID="{56590222-6632-4DD8-A044-D59198F1023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7C4E3-6E3E-4E90-9FE2-A07AE5CE0B8A}" type="pres">
      <dgm:prSet presAssocID="{56590222-6632-4DD8-A044-D59198F1023E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8D710-AACB-4691-93B5-7C00137FE574}" type="pres">
      <dgm:prSet presAssocID="{88D55BBF-9068-4ECC-9E88-40FD26A62E2A}" presName="space" presStyleCnt="0"/>
      <dgm:spPr/>
    </dgm:pt>
    <dgm:pt modelId="{A9E8C71D-4C98-4F29-A9A6-21CCC5D017D2}" type="pres">
      <dgm:prSet presAssocID="{B120FCAC-BCD3-4C13-A951-A4ED0893432E}" presName="composite" presStyleCnt="0"/>
      <dgm:spPr/>
    </dgm:pt>
    <dgm:pt modelId="{24E26636-7E8B-4080-BD50-E0CA2046A907}" type="pres">
      <dgm:prSet presAssocID="{B120FCAC-BCD3-4C13-A951-A4ED0893432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AF9F4-3865-4AAB-95E0-A55D9D754059}" type="pres">
      <dgm:prSet presAssocID="{B120FCAC-BCD3-4C13-A951-A4ED0893432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D0545-0E3F-4FBD-8363-AFA259963BB0}" type="pres">
      <dgm:prSet presAssocID="{CD30B20F-53F2-4BDA-BF34-FF35F83C147F}" presName="space" presStyleCnt="0"/>
      <dgm:spPr/>
    </dgm:pt>
    <dgm:pt modelId="{D4549391-2B91-4015-A67B-4EC2658F7806}" type="pres">
      <dgm:prSet presAssocID="{FB1BE0B9-C3AC-4C8D-9E20-5635F67D447B}" presName="composite" presStyleCnt="0"/>
      <dgm:spPr/>
    </dgm:pt>
    <dgm:pt modelId="{4B10FAEF-AF94-48C5-B522-552C8039A9D4}" type="pres">
      <dgm:prSet presAssocID="{FB1BE0B9-C3AC-4C8D-9E20-5635F67D447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EF14E-AC2E-4B49-BC4D-43B31C114011}" type="pres">
      <dgm:prSet presAssocID="{FB1BE0B9-C3AC-4C8D-9E20-5635F67D447B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2F31B6-1DE6-40B4-8972-8F3A3F62396B}" type="presOf" srcId="{B120FCAC-BCD3-4C13-A951-A4ED0893432E}" destId="{24E26636-7E8B-4080-BD50-E0CA2046A907}" srcOrd="0" destOrd="0" presId="urn:microsoft.com/office/officeart/2005/8/layout/hList1"/>
    <dgm:cxn modelId="{D3DC5C5C-A908-475D-B223-0F659E574035}" srcId="{56590222-6632-4DD8-A044-D59198F1023E}" destId="{539E657E-3A21-4D25-9470-041C6A2D9D47}" srcOrd="0" destOrd="0" parTransId="{2D7F28C0-EB82-42DF-95C7-A3EF1783F164}" sibTransId="{A63AAA33-314A-4C6B-9D50-50D0EBADAA90}"/>
    <dgm:cxn modelId="{8661F7D2-1AA1-4BE0-AF12-83E15354A91F}" srcId="{17242CFB-427E-426A-8E2A-25BA99F90030}" destId="{B120FCAC-BCD3-4C13-A951-A4ED0893432E}" srcOrd="2" destOrd="0" parTransId="{FAAE8273-FA51-4635-8E39-3EACBD37484B}" sibTransId="{CD30B20F-53F2-4BDA-BF34-FF35F83C147F}"/>
    <dgm:cxn modelId="{6FE15447-1318-4AE0-8DA8-DD429EA72CFC}" type="presOf" srcId="{FB1BE0B9-C3AC-4C8D-9E20-5635F67D447B}" destId="{4B10FAEF-AF94-48C5-B522-552C8039A9D4}" srcOrd="0" destOrd="0" presId="urn:microsoft.com/office/officeart/2005/8/layout/hList1"/>
    <dgm:cxn modelId="{3CC8CB10-C5B1-414A-B6BF-31333983F4F8}" type="presOf" srcId="{56590222-6632-4DD8-A044-D59198F1023E}" destId="{FBA144A8-1A5E-4133-95C2-7D21600C8AC3}" srcOrd="0" destOrd="0" presId="urn:microsoft.com/office/officeart/2005/8/layout/hList1"/>
    <dgm:cxn modelId="{D417374B-413B-407D-AE8C-7166ABF239A2}" srcId="{17242CFB-427E-426A-8E2A-25BA99F90030}" destId="{021F4961-9A8F-4E7E-872C-21AF080F1185}" srcOrd="0" destOrd="0" parTransId="{27CC48CF-2965-47EE-9499-5B97A341D726}" sibTransId="{0FBAFA5E-9F97-46CB-9719-C2981E311626}"/>
    <dgm:cxn modelId="{7116D74C-C7C3-4035-9262-5AAA9FD5AC5B}" srcId="{17242CFB-427E-426A-8E2A-25BA99F90030}" destId="{56590222-6632-4DD8-A044-D59198F1023E}" srcOrd="1" destOrd="0" parTransId="{44A5F0B5-C977-4946-BC9F-A6BE14B83DBC}" sibTransId="{88D55BBF-9068-4ECC-9E88-40FD26A62E2A}"/>
    <dgm:cxn modelId="{EEA31087-AE83-4625-8259-73753BF27ED5}" type="presOf" srcId="{24EB6CA9-0FB3-49F3-8662-C64E13FC225F}" destId="{054CB73C-CE8D-4623-BD59-0A609C459E9A}" srcOrd="0" destOrd="0" presId="urn:microsoft.com/office/officeart/2005/8/layout/hList1"/>
    <dgm:cxn modelId="{167406F9-63AE-4C19-84B5-A8E8E9A70BCA}" type="presOf" srcId="{17242CFB-427E-426A-8E2A-25BA99F90030}" destId="{166B143C-6A25-407B-ADF6-001D64FD051B}" srcOrd="0" destOrd="0" presId="urn:microsoft.com/office/officeart/2005/8/layout/hList1"/>
    <dgm:cxn modelId="{7D123399-A999-4D90-A5CA-4E561963EAA6}" srcId="{FB1BE0B9-C3AC-4C8D-9E20-5635F67D447B}" destId="{092288A1-49DB-4BF8-AFD4-98BC0375B0E6}" srcOrd="0" destOrd="0" parTransId="{8D0A7FA7-BDD1-4137-B145-D196ECE76F1A}" sibTransId="{D7D6F7A8-BD7B-4104-935A-2D9DF6F1DF57}"/>
    <dgm:cxn modelId="{C8E6787B-0DC5-4758-A06C-AF42FB09E18D}" srcId="{021F4961-9A8F-4E7E-872C-21AF080F1185}" destId="{24EB6CA9-0FB3-49F3-8662-C64E13FC225F}" srcOrd="0" destOrd="0" parTransId="{795D41F0-1A9F-4B39-80B3-59AF1C0E0AF6}" sibTransId="{DAAB6485-0BC4-4882-8368-A5092929DF14}"/>
    <dgm:cxn modelId="{6CB23CDE-2863-4277-9282-AB66E48FF8AE}" srcId="{FB1BE0B9-C3AC-4C8D-9E20-5635F67D447B}" destId="{BE3CBAA3-537E-4A1E-AA99-A355B180B39F}" srcOrd="1" destOrd="0" parTransId="{B1C48FD2-807A-458D-9F4E-AF0A99C30358}" sibTransId="{59E03F0C-6ED3-4E32-9597-FD5C6216F7BC}"/>
    <dgm:cxn modelId="{FF7D1416-C91D-4C51-9495-392F18A056A1}" srcId="{17242CFB-427E-426A-8E2A-25BA99F90030}" destId="{FB1BE0B9-C3AC-4C8D-9E20-5635F67D447B}" srcOrd="3" destOrd="0" parTransId="{462065B4-1BCB-4FC4-A636-5E1376DFFD1E}" sibTransId="{546B43A9-C7F9-4277-97B7-3DF02B5289A6}"/>
    <dgm:cxn modelId="{C1942F04-9CF3-4D5A-979F-10BDE372DBE8}" type="presOf" srcId="{F162CF00-2DE6-4AC9-8B8E-F8643B61DBEC}" destId="{4F0AF9F4-3865-4AAB-95E0-A55D9D754059}" srcOrd="0" destOrd="0" presId="urn:microsoft.com/office/officeart/2005/8/layout/hList1"/>
    <dgm:cxn modelId="{34403F93-0E00-478C-AE2E-4763D4B25339}" type="presOf" srcId="{092288A1-49DB-4BF8-AFD4-98BC0375B0E6}" destId="{BC9EF14E-AC2E-4B49-BC4D-43B31C114011}" srcOrd="0" destOrd="0" presId="urn:microsoft.com/office/officeart/2005/8/layout/hList1"/>
    <dgm:cxn modelId="{BBF8B623-CE4E-4491-A13B-1914C312E981}" srcId="{B120FCAC-BCD3-4C13-A951-A4ED0893432E}" destId="{F162CF00-2DE6-4AC9-8B8E-F8643B61DBEC}" srcOrd="0" destOrd="0" parTransId="{F9D92B7D-EF14-4F1F-AA79-A52CD0347358}" sibTransId="{85B5C3A8-0708-41F9-8BE3-0C1112C85436}"/>
    <dgm:cxn modelId="{6E295D5F-4966-4119-BC09-1E35B43D1747}" type="presOf" srcId="{BE3CBAA3-537E-4A1E-AA99-A355B180B39F}" destId="{BC9EF14E-AC2E-4B49-BC4D-43B31C114011}" srcOrd="0" destOrd="1" presId="urn:microsoft.com/office/officeart/2005/8/layout/hList1"/>
    <dgm:cxn modelId="{98591CAA-1793-4C49-BDDB-FD1E335DBDA6}" type="presOf" srcId="{539E657E-3A21-4D25-9470-041C6A2D9D47}" destId="{E967C4E3-6E3E-4E90-9FE2-A07AE5CE0B8A}" srcOrd="0" destOrd="0" presId="urn:microsoft.com/office/officeart/2005/8/layout/hList1"/>
    <dgm:cxn modelId="{C846122A-3052-4FA7-8943-06CCF3A30339}" type="presOf" srcId="{021F4961-9A8F-4E7E-872C-21AF080F1185}" destId="{336587D5-3A98-475D-9296-68FACB91D8D8}" srcOrd="0" destOrd="0" presId="urn:microsoft.com/office/officeart/2005/8/layout/hList1"/>
    <dgm:cxn modelId="{90D1D3CF-30DE-42D1-ACA3-22C3DFD2FFE0}" type="presParOf" srcId="{166B143C-6A25-407B-ADF6-001D64FD051B}" destId="{FD871CAC-B588-46AC-A215-B2C2E15ABEEF}" srcOrd="0" destOrd="0" presId="urn:microsoft.com/office/officeart/2005/8/layout/hList1"/>
    <dgm:cxn modelId="{1B20D720-9E6C-4C02-A006-D436DB41BA6B}" type="presParOf" srcId="{FD871CAC-B588-46AC-A215-B2C2E15ABEEF}" destId="{336587D5-3A98-475D-9296-68FACB91D8D8}" srcOrd="0" destOrd="0" presId="urn:microsoft.com/office/officeart/2005/8/layout/hList1"/>
    <dgm:cxn modelId="{D5B74E10-7308-46D4-B716-8CC9E638EED4}" type="presParOf" srcId="{FD871CAC-B588-46AC-A215-B2C2E15ABEEF}" destId="{054CB73C-CE8D-4623-BD59-0A609C459E9A}" srcOrd="1" destOrd="0" presId="urn:microsoft.com/office/officeart/2005/8/layout/hList1"/>
    <dgm:cxn modelId="{E85C435A-AA61-49D6-99F7-7F09C6D05AFF}" type="presParOf" srcId="{166B143C-6A25-407B-ADF6-001D64FD051B}" destId="{3B31EC46-648E-4828-AA32-1D6818AEB361}" srcOrd="1" destOrd="0" presId="urn:microsoft.com/office/officeart/2005/8/layout/hList1"/>
    <dgm:cxn modelId="{943BADEB-E9C7-4947-BA6F-4AD25A27AFBC}" type="presParOf" srcId="{166B143C-6A25-407B-ADF6-001D64FD051B}" destId="{0688D2B9-BE1C-4A23-A18C-787B693152B2}" srcOrd="2" destOrd="0" presId="urn:microsoft.com/office/officeart/2005/8/layout/hList1"/>
    <dgm:cxn modelId="{CEBFA83B-C30C-4912-BD8B-2317773FEF38}" type="presParOf" srcId="{0688D2B9-BE1C-4A23-A18C-787B693152B2}" destId="{FBA144A8-1A5E-4133-95C2-7D21600C8AC3}" srcOrd="0" destOrd="0" presId="urn:microsoft.com/office/officeart/2005/8/layout/hList1"/>
    <dgm:cxn modelId="{1E171A6F-3CB7-49E1-8B8F-E42CBC213F40}" type="presParOf" srcId="{0688D2B9-BE1C-4A23-A18C-787B693152B2}" destId="{E967C4E3-6E3E-4E90-9FE2-A07AE5CE0B8A}" srcOrd="1" destOrd="0" presId="urn:microsoft.com/office/officeart/2005/8/layout/hList1"/>
    <dgm:cxn modelId="{752392DC-F5BC-4FF9-BAF9-F013DFB36487}" type="presParOf" srcId="{166B143C-6A25-407B-ADF6-001D64FD051B}" destId="{1F08D710-AACB-4691-93B5-7C00137FE574}" srcOrd="3" destOrd="0" presId="urn:microsoft.com/office/officeart/2005/8/layout/hList1"/>
    <dgm:cxn modelId="{D0ACAFA0-8E24-4E3C-88BD-08B9CE16393C}" type="presParOf" srcId="{166B143C-6A25-407B-ADF6-001D64FD051B}" destId="{A9E8C71D-4C98-4F29-A9A6-21CCC5D017D2}" srcOrd="4" destOrd="0" presId="urn:microsoft.com/office/officeart/2005/8/layout/hList1"/>
    <dgm:cxn modelId="{DDB2ED1D-36EB-4DA2-92DD-4B9A21D6FACB}" type="presParOf" srcId="{A9E8C71D-4C98-4F29-A9A6-21CCC5D017D2}" destId="{24E26636-7E8B-4080-BD50-E0CA2046A907}" srcOrd="0" destOrd="0" presId="urn:microsoft.com/office/officeart/2005/8/layout/hList1"/>
    <dgm:cxn modelId="{4F220CD9-7FFB-43C5-B5F2-6CB4E54699B9}" type="presParOf" srcId="{A9E8C71D-4C98-4F29-A9A6-21CCC5D017D2}" destId="{4F0AF9F4-3865-4AAB-95E0-A55D9D754059}" srcOrd="1" destOrd="0" presId="urn:microsoft.com/office/officeart/2005/8/layout/hList1"/>
    <dgm:cxn modelId="{A818EAD7-1436-4011-993B-4956D5DAB29B}" type="presParOf" srcId="{166B143C-6A25-407B-ADF6-001D64FD051B}" destId="{39AD0545-0E3F-4FBD-8363-AFA259963BB0}" srcOrd="5" destOrd="0" presId="urn:microsoft.com/office/officeart/2005/8/layout/hList1"/>
    <dgm:cxn modelId="{D68D63AA-9112-4094-AC6B-679431D39F70}" type="presParOf" srcId="{166B143C-6A25-407B-ADF6-001D64FD051B}" destId="{D4549391-2B91-4015-A67B-4EC2658F7806}" srcOrd="6" destOrd="0" presId="urn:microsoft.com/office/officeart/2005/8/layout/hList1"/>
    <dgm:cxn modelId="{5DF0D493-58F0-442F-97B9-F16179881412}" type="presParOf" srcId="{D4549391-2B91-4015-A67B-4EC2658F7806}" destId="{4B10FAEF-AF94-48C5-B522-552C8039A9D4}" srcOrd="0" destOrd="0" presId="urn:microsoft.com/office/officeart/2005/8/layout/hList1"/>
    <dgm:cxn modelId="{C1A504E9-21B1-4604-BE6F-BEF73BBE5354}" type="presParOf" srcId="{D4549391-2B91-4015-A67B-4EC2658F7806}" destId="{BC9EF14E-AC2E-4B49-BC4D-43B31C11401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587D5-3A98-475D-9296-68FACB91D8D8}">
      <dsp:nvSpPr>
        <dsp:cNvPr id="0" name=""/>
        <dsp:cNvSpPr/>
      </dsp:nvSpPr>
      <dsp:spPr>
        <a:xfrm>
          <a:off x="4204" y="540354"/>
          <a:ext cx="2528213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WEEK 1</a:t>
          </a:r>
          <a:endParaRPr lang="en-US" sz="2600" kern="1200" dirty="0"/>
        </a:p>
      </dsp:txBody>
      <dsp:txXfrm>
        <a:off x="4204" y="540354"/>
        <a:ext cx="2528213" cy="748800"/>
      </dsp:txXfrm>
    </dsp:sp>
    <dsp:sp modelId="{054CB73C-CE8D-4623-BD59-0A609C459E9A}">
      <dsp:nvSpPr>
        <dsp:cNvPr id="0" name=""/>
        <dsp:cNvSpPr/>
      </dsp:nvSpPr>
      <dsp:spPr>
        <a:xfrm>
          <a:off x="0" y="1333075"/>
          <a:ext cx="2528213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2600" kern="1200" dirty="0" smtClean="0"/>
            <a:t>Intro to property insurance and Exposure Data </a:t>
          </a:r>
          <a:endParaRPr lang="en-US" sz="2600" kern="1200" dirty="0"/>
        </a:p>
      </dsp:txBody>
      <dsp:txXfrm>
        <a:off x="0" y="1333075"/>
        <a:ext cx="2528213" cy="2426580"/>
      </dsp:txXfrm>
    </dsp:sp>
    <dsp:sp modelId="{FBA144A8-1A5E-4133-95C2-7D21600C8AC3}">
      <dsp:nvSpPr>
        <dsp:cNvPr id="0" name=""/>
        <dsp:cNvSpPr/>
      </dsp:nvSpPr>
      <dsp:spPr>
        <a:xfrm>
          <a:off x="2886367" y="540354"/>
          <a:ext cx="2528213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WEEK 2</a:t>
          </a:r>
          <a:endParaRPr lang="en-US" sz="2600" kern="1200" dirty="0"/>
        </a:p>
      </dsp:txBody>
      <dsp:txXfrm>
        <a:off x="2886367" y="540354"/>
        <a:ext cx="2528213" cy="748800"/>
      </dsp:txXfrm>
    </dsp:sp>
    <dsp:sp modelId="{E967C4E3-6E3E-4E90-9FE2-A07AE5CE0B8A}">
      <dsp:nvSpPr>
        <dsp:cNvPr id="0" name=""/>
        <dsp:cNvSpPr/>
      </dsp:nvSpPr>
      <dsp:spPr>
        <a:xfrm>
          <a:off x="2886367" y="1289153"/>
          <a:ext cx="2528213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Slip interpretation of different line of business</a:t>
          </a:r>
          <a:endParaRPr lang="en-US" sz="2600" kern="1200" dirty="0"/>
        </a:p>
      </dsp:txBody>
      <dsp:txXfrm>
        <a:off x="2886367" y="1289153"/>
        <a:ext cx="2528213" cy="2426580"/>
      </dsp:txXfrm>
    </dsp:sp>
    <dsp:sp modelId="{24E26636-7E8B-4080-BD50-E0CA2046A907}">
      <dsp:nvSpPr>
        <dsp:cNvPr id="0" name=""/>
        <dsp:cNvSpPr/>
      </dsp:nvSpPr>
      <dsp:spPr>
        <a:xfrm>
          <a:off x="5768530" y="540354"/>
          <a:ext cx="2528213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WEEK 3</a:t>
          </a:r>
          <a:endParaRPr lang="en-US" sz="2600" kern="1200" dirty="0"/>
        </a:p>
      </dsp:txBody>
      <dsp:txXfrm>
        <a:off x="5768530" y="540354"/>
        <a:ext cx="2528213" cy="748800"/>
      </dsp:txXfrm>
    </dsp:sp>
    <dsp:sp modelId="{4F0AF9F4-3865-4AAB-95E0-A55D9D754059}">
      <dsp:nvSpPr>
        <dsp:cNvPr id="0" name=""/>
        <dsp:cNvSpPr/>
      </dsp:nvSpPr>
      <dsp:spPr>
        <a:xfrm>
          <a:off x="5768530" y="1289153"/>
          <a:ext cx="2528213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Basic intro to cat models and there applications</a:t>
          </a:r>
          <a:endParaRPr lang="en-US" sz="2600" kern="1200" dirty="0"/>
        </a:p>
      </dsp:txBody>
      <dsp:txXfrm>
        <a:off x="5768530" y="1289153"/>
        <a:ext cx="2528213" cy="2426580"/>
      </dsp:txXfrm>
    </dsp:sp>
    <dsp:sp modelId="{4B10FAEF-AF94-48C5-B522-552C8039A9D4}">
      <dsp:nvSpPr>
        <dsp:cNvPr id="0" name=""/>
        <dsp:cNvSpPr/>
      </dsp:nvSpPr>
      <dsp:spPr>
        <a:xfrm>
          <a:off x="8650693" y="540354"/>
          <a:ext cx="2528213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/>
            <a:t>WEEK 4</a:t>
          </a:r>
          <a:endParaRPr lang="en-US" sz="2600" kern="1200" dirty="0"/>
        </a:p>
      </dsp:txBody>
      <dsp:txXfrm>
        <a:off x="8650693" y="540354"/>
        <a:ext cx="2528213" cy="748800"/>
      </dsp:txXfrm>
    </dsp:sp>
    <dsp:sp modelId="{BC9EF14E-AC2E-4B49-BC4D-43B31C114011}">
      <dsp:nvSpPr>
        <dsp:cNvPr id="0" name=""/>
        <dsp:cNvSpPr/>
      </dsp:nvSpPr>
      <dsp:spPr>
        <a:xfrm>
          <a:off x="8650693" y="1289153"/>
          <a:ext cx="2528213" cy="24265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Continue modeling the data for the project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Assessment</a:t>
          </a:r>
          <a:endParaRPr lang="en-US" sz="2600" kern="1200" dirty="0"/>
        </a:p>
      </dsp:txBody>
      <dsp:txXfrm>
        <a:off x="8650693" y="1289153"/>
        <a:ext cx="2528213" cy="2426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In this session we are going to discuss in detail </a:t>
            </a:r>
            <a:r>
              <a:rPr lang="en-GB" dirty="0" smtClean="0"/>
              <a:t>overview of insurance concepts, including definitions, types of insurance, policy terms, coverages, and risk characteristics</a:t>
            </a:r>
            <a:br>
              <a:rPr lang="en-GB" dirty="0" smtClean="0"/>
            </a:br>
            <a:r>
              <a:rPr lang="en-US" sz="1200" dirty="0" smtClean="0"/>
              <a:t>If you are unclear Ask lots of follow-up questions, challenge each other, and arrive at the best possible idea.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1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Insurance is a contract where an individual (policyholder) pays a premium to an insurance company in exchange for financial protection against specified risks.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1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5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2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5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B637-C023-41DE-8033-D12E63F3F4E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7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31979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84474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5771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27980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489690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6235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54046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43239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0209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TIGERRISK ANALYTICS MEETING 2021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  <p:sldLayoutId id="2147483691" r:id="rId15"/>
    <p:sldLayoutId id="2147483692" r:id="rId16"/>
    <p:sldLayoutId id="2147483693" r:id="rId17"/>
    <p:sldLayoutId id="2147483726" r:id="rId18"/>
    <p:sldLayoutId id="2147483727" r:id="rId19"/>
    <p:sldLayoutId id="2147483728" r:id="rId20"/>
    <p:sldLayoutId id="2147483741" r:id="rId21"/>
    <p:sldLayoutId id="2147483742" r:id="rId22"/>
    <p:sldLayoutId id="2147483743" r:id="rId23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0A41-FC3C-4AE4-8B4E-095838AE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53" y="253486"/>
            <a:ext cx="9821784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Training Schedule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F742372-D115-4339-A1E9-537CF0F3D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</p:spPr>
        <p:txBody>
          <a:bodyPr/>
          <a:lstStyle/>
          <a:p>
            <a:r>
              <a:rPr lang="en-US" dirty="0" smtClean="0"/>
              <a:t>  </a:t>
            </a:r>
          </a:p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CCB7FF-A626-4905-A628-69CE48279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293622"/>
              </p:ext>
            </p:extLst>
          </p:nvPr>
        </p:nvGraphicFramePr>
        <p:xfrm>
          <a:off x="495301" y="1368425"/>
          <a:ext cx="11183111" cy="425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33890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98507-1EF9-498F-886F-D5E01008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713588" cy="4256088"/>
          </a:xfrm>
        </p:spPr>
        <p:txBody>
          <a:bodyPr/>
          <a:lstStyle/>
          <a:p>
            <a:r>
              <a:rPr lang="en-US" sz="1800" dirty="0"/>
              <a:t>Personal Lines</a:t>
            </a:r>
          </a:p>
          <a:p>
            <a:pPr lvl="1"/>
            <a:r>
              <a:rPr lang="en-US" sz="1800" dirty="0"/>
              <a:t>Type of property and casualty insurance policy offered to </a:t>
            </a:r>
            <a:r>
              <a:rPr lang="en-US" sz="1800" u="sng" dirty="0"/>
              <a:t>individuals</a:t>
            </a:r>
          </a:p>
          <a:p>
            <a:pPr lvl="1"/>
            <a:r>
              <a:rPr lang="en-US" sz="1800" dirty="0"/>
              <a:t>Typically, one policy covers one location</a:t>
            </a:r>
          </a:p>
          <a:p>
            <a:r>
              <a:rPr lang="en-US" sz="1800" dirty="0"/>
              <a:t>Commercial Lines</a:t>
            </a:r>
          </a:p>
          <a:p>
            <a:pPr lvl="1"/>
            <a:r>
              <a:rPr lang="en-US" sz="1800" dirty="0"/>
              <a:t>Type of property and casualty insurance policy offered to </a:t>
            </a:r>
            <a:r>
              <a:rPr lang="en-US" sz="1800" u="sng" dirty="0"/>
              <a:t>businesses</a:t>
            </a:r>
          </a:p>
          <a:p>
            <a:pPr lvl="1"/>
            <a:r>
              <a:rPr lang="en-US" sz="1800" dirty="0"/>
              <a:t>Typically, each policy covers multiple locations</a:t>
            </a:r>
          </a:p>
          <a:p>
            <a:pPr lvl="1"/>
            <a:r>
              <a:rPr lang="en-US" sz="1800" dirty="0"/>
              <a:t>Can cover anything ranging from property insurance, auto insurance, workers compensation, and even cyber liability insurance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91C4F-5A71-4D59-9E32-2D0D3760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Lines vs Commercial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C6709-D49A-412E-8077-F8A9006FD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Individual vs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744D2-A503-4FB5-89EA-A71FD926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11" y="1465727"/>
            <a:ext cx="3508108" cy="2307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82DC5-6150-40A5-8FA5-D28373B6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1" y="3807371"/>
            <a:ext cx="3741737" cy="23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5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6D3A695-F7DC-445B-B6F4-14DCFB22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593" y="1421557"/>
            <a:ext cx="3771073" cy="4023900"/>
          </a:xfrm>
        </p:spPr>
        <p:txBody>
          <a:bodyPr/>
          <a:lstStyle/>
          <a:p>
            <a:r>
              <a:rPr lang="en-US" dirty="0"/>
              <a:t>Raw data contents depends on</a:t>
            </a:r>
          </a:p>
          <a:p>
            <a:pPr lvl="1"/>
            <a:r>
              <a:rPr lang="en-US" dirty="0"/>
              <a:t>Data capture capabilities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Client’s definitions</a:t>
            </a:r>
          </a:p>
          <a:p>
            <a:r>
              <a:rPr lang="en-US" dirty="0"/>
              <a:t>Most raw data will have</a:t>
            </a:r>
          </a:p>
          <a:p>
            <a:pPr lvl="1"/>
            <a:r>
              <a:rPr lang="en-US" dirty="0"/>
              <a:t>Policy / location info</a:t>
            </a:r>
          </a:p>
          <a:p>
            <a:pPr lvl="1"/>
            <a:r>
              <a:rPr lang="en-US" dirty="0"/>
              <a:t>Address info</a:t>
            </a:r>
          </a:p>
          <a:p>
            <a:pPr lvl="1"/>
            <a:r>
              <a:rPr lang="en-US" dirty="0"/>
              <a:t>Financial values</a:t>
            </a:r>
          </a:p>
          <a:p>
            <a:pPr lvl="1"/>
            <a:r>
              <a:rPr lang="en-US" dirty="0"/>
              <a:t>Location characteristics</a:t>
            </a:r>
          </a:p>
          <a:p>
            <a:pPr lvl="1"/>
            <a:r>
              <a:rPr lang="en-US" dirty="0"/>
              <a:t>User defined fields</a:t>
            </a:r>
          </a:p>
          <a:p>
            <a:pPr lvl="1"/>
            <a:r>
              <a:rPr lang="en-US" dirty="0"/>
              <a:t>Fields not used in models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Important to capture as much data as possible</a:t>
            </a:r>
          </a:p>
          <a:p>
            <a:r>
              <a:rPr lang="en-US" dirty="0"/>
              <a:t>For this presentation, we will be using typical naming conventions – see later slides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– Different Shapes and Sizes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  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898F08-FDBD-4A17-A72C-6F9EDE98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421557"/>
            <a:ext cx="6134101" cy="268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879FA-305B-4E04-A68E-08D891056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88" y="3429000"/>
            <a:ext cx="61341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6542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4C915D-68E2-4DDE-981D-FF2F904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194299" cy="4256088"/>
          </a:xfrm>
        </p:spPr>
        <p:txBody>
          <a:bodyPr/>
          <a:lstStyle/>
          <a:p>
            <a:r>
              <a:rPr lang="en-US" dirty="0"/>
              <a:t>Policy ID / policy name / contract ID</a:t>
            </a:r>
          </a:p>
          <a:p>
            <a:pPr lvl="1"/>
            <a:r>
              <a:rPr lang="en-US" dirty="0"/>
              <a:t>Identifier for a single policy</a:t>
            </a:r>
          </a:p>
          <a:p>
            <a:pPr lvl="1"/>
            <a:r>
              <a:rPr lang="en-US" dirty="0"/>
              <a:t>Usually a number, but can contain letters to differentiate types of policies</a:t>
            </a:r>
          </a:p>
          <a:p>
            <a:r>
              <a:rPr lang="en-US" dirty="0"/>
              <a:t>Location ID / location name</a:t>
            </a:r>
          </a:p>
          <a:p>
            <a:pPr lvl="1"/>
            <a:r>
              <a:rPr lang="en-US" dirty="0"/>
              <a:t>Identifier for a single location</a:t>
            </a:r>
          </a:p>
          <a:p>
            <a:pPr lvl="1"/>
            <a:r>
              <a:rPr lang="en-US" dirty="0"/>
              <a:t>Usually a number, but can contain letters to differentiate types of locations</a:t>
            </a:r>
          </a:p>
          <a:p>
            <a:pPr lvl="1"/>
            <a:r>
              <a:rPr lang="en-US" dirty="0"/>
              <a:t>Can have multiple locations for one policy</a:t>
            </a:r>
          </a:p>
          <a:p>
            <a:r>
              <a:rPr lang="en-US" dirty="0"/>
              <a:t>Inception date</a:t>
            </a:r>
          </a:p>
          <a:p>
            <a:pPr lvl="1"/>
            <a:r>
              <a:rPr lang="en-US" dirty="0"/>
              <a:t>Date the policy goes into effect</a:t>
            </a:r>
          </a:p>
          <a:p>
            <a:r>
              <a:rPr lang="en-US" dirty="0"/>
              <a:t>Expiration date</a:t>
            </a:r>
          </a:p>
          <a:p>
            <a:pPr lvl="1"/>
            <a:r>
              <a:rPr lang="en-US" dirty="0"/>
              <a:t>Date the policy expires </a:t>
            </a:r>
          </a:p>
          <a:p>
            <a:pPr lvl="1"/>
            <a:r>
              <a:rPr lang="en-US" dirty="0"/>
              <a:t>Typically one year after inception date</a:t>
            </a:r>
          </a:p>
          <a:p>
            <a:r>
              <a:rPr lang="en-US" dirty="0"/>
              <a:t>User ID / user text</a:t>
            </a:r>
          </a:p>
          <a:p>
            <a:pPr lvl="1"/>
            <a:r>
              <a:rPr lang="en-US" dirty="0"/>
              <a:t>Any additional information the client want to provide</a:t>
            </a:r>
          </a:p>
          <a:p>
            <a:pPr lvl="1"/>
            <a:r>
              <a:rPr lang="en-US" dirty="0"/>
              <a:t>Could be anything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A3AD5-C418-41C6-A5AF-7FD7ADB8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Policy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E15E-4F01-4F6B-A3F3-82DC62FB2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Info is Usually Found in the First few Columns of Raw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7DE74-B957-4A70-8FEC-07166336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70" y="1677194"/>
            <a:ext cx="62293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76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B01B0-01AA-4EBE-AC26-41751A14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884631" cy="4256088"/>
          </a:xfrm>
        </p:spPr>
        <p:txBody>
          <a:bodyPr/>
          <a:lstStyle/>
          <a:p>
            <a:r>
              <a:rPr lang="en-US" sz="1600" dirty="0"/>
              <a:t>Basic input information (lowest to highest resolution)</a:t>
            </a:r>
          </a:p>
          <a:p>
            <a:pPr lvl="1"/>
            <a:r>
              <a:rPr lang="en-US" sz="1600" dirty="0"/>
              <a:t>Country</a:t>
            </a:r>
          </a:p>
          <a:p>
            <a:pPr lvl="1"/>
            <a:r>
              <a:rPr lang="en-US" sz="1600" dirty="0"/>
              <a:t>State</a:t>
            </a:r>
          </a:p>
          <a:p>
            <a:pPr lvl="1"/>
            <a:r>
              <a:rPr lang="en-US" sz="1600" dirty="0"/>
              <a:t>County</a:t>
            </a:r>
          </a:p>
          <a:p>
            <a:pPr lvl="1"/>
            <a:r>
              <a:rPr lang="en-US" sz="1600" dirty="0"/>
              <a:t>Zip / Postal Code</a:t>
            </a:r>
          </a:p>
          <a:p>
            <a:pPr lvl="1"/>
            <a:r>
              <a:rPr lang="en-US" sz="1600" dirty="0"/>
              <a:t>Street Address</a:t>
            </a:r>
          </a:p>
          <a:p>
            <a:pPr lvl="1"/>
            <a:r>
              <a:rPr lang="en-US" sz="1600" dirty="0"/>
              <a:t>Latitude / Longitude</a:t>
            </a:r>
          </a:p>
          <a:p>
            <a:r>
              <a:rPr lang="en-US" sz="1600" dirty="0"/>
              <a:t>Translation process (Geocoding)</a:t>
            </a:r>
          </a:p>
          <a:p>
            <a:pPr lvl="1"/>
            <a:r>
              <a:rPr lang="en-US" sz="1600" dirty="0"/>
              <a:t>Address match information</a:t>
            </a:r>
          </a:p>
          <a:p>
            <a:pPr lvl="1"/>
            <a:r>
              <a:rPr lang="en-US" sz="1600" dirty="0"/>
              <a:t>Resolution issue by peril</a:t>
            </a:r>
          </a:p>
          <a:p>
            <a:r>
              <a:rPr lang="en-US" sz="1600" dirty="0"/>
              <a:t>Significance for modeling</a:t>
            </a:r>
          </a:p>
          <a:p>
            <a:pPr lvl="1"/>
            <a:r>
              <a:rPr lang="en-US" sz="1600" dirty="0"/>
              <a:t>Hazard lookup</a:t>
            </a:r>
          </a:p>
          <a:p>
            <a:pPr lvl="1"/>
            <a:r>
              <a:rPr lang="en-US" sz="1600" dirty="0"/>
              <a:t>Loss calculation issues</a:t>
            </a:r>
          </a:p>
          <a:p>
            <a:pPr lvl="1"/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5FE685-95E3-4E30-9168-573C0276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09ACB-0DDD-4BF0-B7CF-8AD51176F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Any Info that Tells Us Where the Risk 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78E081-E58F-4749-8250-D550C78CD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4759" r="6330" b="5239"/>
          <a:stretch/>
        </p:blipFill>
        <p:spPr bwMode="auto">
          <a:xfrm>
            <a:off x="6715180" y="1357137"/>
            <a:ext cx="4754332" cy="344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3A20A-051F-49BB-985F-CD8DA6799F47}"/>
              </a:ext>
            </a:extLst>
          </p:cNvPr>
          <p:cNvSpPr txBox="1"/>
          <p:nvPr/>
        </p:nvSpPr>
        <p:spPr>
          <a:xfrm>
            <a:off x="3929090" y="1834884"/>
            <a:ext cx="1806222" cy="5878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REQUIRED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(AIR and RMS)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970E6-0D14-4ECF-BF31-642E073075A9}"/>
              </a:ext>
            </a:extLst>
          </p:cNvPr>
          <p:cNvCxnSpPr>
            <a:stCxn id="7" idx="1"/>
          </p:cNvCxnSpPr>
          <p:nvPr/>
        </p:nvCxnSpPr>
        <p:spPr bwMode="auto">
          <a:xfrm flipH="1" flipV="1">
            <a:off x="2167467" y="1834884"/>
            <a:ext cx="1761623" cy="29392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4FC639-95E5-498A-B8B4-4CEC74151154}"/>
              </a:ext>
            </a:extLst>
          </p:cNvPr>
          <p:cNvSpPr txBox="1"/>
          <p:nvPr/>
        </p:nvSpPr>
        <p:spPr>
          <a:xfrm>
            <a:off x="4573710" y="2571705"/>
            <a:ext cx="1806222" cy="5878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/>
                </a:solidFill>
              </a:rPr>
              <a:t>REQUIRED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(RMS Only)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ADB7E2-7ED5-4FAE-A14D-4129D9A39939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 flipV="1">
            <a:off x="1941689" y="2128811"/>
            <a:ext cx="2632021" cy="73682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CF8F742A-DE05-43C1-A004-E078A59A1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"/>
          <a:stretch/>
        </p:blipFill>
        <p:spPr bwMode="auto">
          <a:xfrm>
            <a:off x="3982543" y="3833531"/>
            <a:ext cx="3626168" cy="243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7674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B2B851-E23A-462D-A218-2E24730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4975931"/>
          </a:xfrm>
        </p:spPr>
        <p:txBody>
          <a:bodyPr/>
          <a:lstStyle/>
          <a:p>
            <a:r>
              <a:rPr lang="en-US" dirty="0"/>
              <a:t>Policy Values</a:t>
            </a:r>
          </a:p>
          <a:p>
            <a:pPr lvl="1"/>
            <a:r>
              <a:rPr lang="en-US" dirty="0"/>
              <a:t>TIV</a:t>
            </a:r>
          </a:p>
          <a:p>
            <a:pPr lvl="1"/>
            <a:r>
              <a:rPr lang="en-US" dirty="0"/>
              <a:t>Coverage A – Buildings</a:t>
            </a:r>
          </a:p>
          <a:p>
            <a:pPr lvl="1"/>
            <a:r>
              <a:rPr lang="en-US" dirty="0"/>
              <a:t>Coverage B – Other Structures</a:t>
            </a:r>
          </a:p>
          <a:p>
            <a:pPr lvl="1"/>
            <a:r>
              <a:rPr lang="en-US" dirty="0"/>
              <a:t>Coverage C – Contents</a:t>
            </a:r>
          </a:p>
          <a:p>
            <a:pPr lvl="1"/>
            <a:r>
              <a:rPr lang="en-US" dirty="0"/>
              <a:t>Coverage D – Time Element / Business Interruption</a:t>
            </a:r>
          </a:p>
          <a:p>
            <a:pPr lvl="1"/>
            <a:r>
              <a:rPr lang="en-US" dirty="0"/>
              <a:t>Coverage E &amp; F – Sometimes included but not used in the models</a:t>
            </a:r>
          </a:p>
          <a:p>
            <a:r>
              <a:rPr lang="en-US" dirty="0"/>
              <a:t>Policy Limits</a:t>
            </a:r>
          </a:p>
          <a:p>
            <a:pPr lvl="1"/>
            <a:r>
              <a:rPr lang="en-US" dirty="0"/>
              <a:t>Total Limit</a:t>
            </a:r>
          </a:p>
          <a:p>
            <a:pPr lvl="1"/>
            <a:r>
              <a:rPr lang="en-US" dirty="0"/>
              <a:t>Limit A – Buildings</a:t>
            </a:r>
          </a:p>
          <a:p>
            <a:pPr lvl="1"/>
            <a:r>
              <a:rPr lang="en-US" dirty="0"/>
              <a:t>Limit B – Other Structures</a:t>
            </a:r>
          </a:p>
          <a:p>
            <a:pPr lvl="1"/>
            <a:r>
              <a:rPr lang="en-US" dirty="0"/>
              <a:t>Limit C – Contents</a:t>
            </a:r>
          </a:p>
          <a:p>
            <a:pPr lvl="1"/>
            <a:r>
              <a:rPr lang="en-US" dirty="0"/>
              <a:t>Limit D – Time Element / Business Interruption</a:t>
            </a:r>
          </a:p>
          <a:p>
            <a:pPr lvl="1"/>
            <a:r>
              <a:rPr lang="en-US" dirty="0"/>
              <a:t>Limit E &amp; F – Sometimes included but not used in the models</a:t>
            </a:r>
          </a:p>
          <a:p>
            <a:r>
              <a:rPr lang="en-US" dirty="0"/>
              <a:t>Premium</a:t>
            </a:r>
          </a:p>
          <a:p>
            <a:pPr lvl="1"/>
            <a:r>
              <a:rPr lang="en-US" dirty="0"/>
              <a:t>Not directly used by the models but is helpful to include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5444E-3070-4E52-AEA0-173D260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Terms - Coverages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9095-5BF1-4F3E-9CC7-2D263A1A7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Important to Identify What Columns Apply to What Coverage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710A9-2946-4AE0-99DE-723267EECE70}"/>
              </a:ext>
            </a:extLst>
          </p:cNvPr>
          <p:cNvGrpSpPr/>
          <p:nvPr/>
        </p:nvGrpSpPr>
        <p:grpSpPr>
          <a:xfrm>
            <a:off x="7078943" y="1412766"/>
            <a:ext cx="4008158" cy="4710632"/>
            <a:chOff x="7078942" y="1412765"/>
            <a:chExt cx="4042311" cy="4750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F8DD1E-5A0E-4D38-8606-05EB3C8DC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0" b="5870"/>
            <a:stretch/>
          </p:blipFill>
          <p:spPr>
            <a:xfrm>
              <a:off x="7078942" y="1421557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52437D-8EDD-4CBE-8C6C-EEFB1764A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27" b="13907"/>
            <a:stretch/>
          </p:blipFill>
          <p:spPr>
            <a:xfrm>
              <a:off x="7078942" y="2640786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A2A223-AEF1-4BDA-A00C-4F1753FB5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247" b="5708"/>
            <a:stretch/>
          </p:blipFill>
          <p:spPr>
            <a:xfrm>
              <a:off x="7078942" y="3860015"/>
              <a:ext cx="2581500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974803-3A47-4814-ADFE-BE843A4BF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163" b="24632"/>
            <a:stretch/>
          </p:blipFill>
          <p:spPr>
            <a:xfrm>
              <a:off x="7088176" y="5079244"/>
              <a:ext cx="2572266" cy="1084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4AB7D0-A37C-4BE8-B187-248F1BE6DD48}"/>
                </a:ext>
              </a:extLst>
            </p:cNvPr>
            <p:cNvSpPr/>
            <p:nvPr/>
          </p:nvSpPr>
          <p:spPr bwMode="auto">
            <a:xfrm>
              <a:off x="10023973" y="1412765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A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165758-16B2-4BE9-903A-F4D9F748A360}"/>
                </a:ext>
              </a:extLst>
            </p:cNvPr>
            <p:cNvSpPr/>
            <p:nvPr/>
          </p:nvSpPr>
          <p:spPr bwMode="auto">
            <a:xfrm>
              <a:off x="10023973" y="2646522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lang="en-US" sz="6600" dirty="0">
                  <a:solidFill>
                    <a:schemeClr val="accent1">
                      <a:lumMod val="75000"/>
                    </a:schemeClr>
                  </a:solidFill>
                </a:rPr>
                <a:t>B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23906-497C-4BC6-B313-6E236D65991F}"/>
                </a:ext>
              </a:extLst>
            </p:cNvPr>
            <p:cNvSpPr/>
            <p:nvPr/>
          </p:nvSpPr>
          <p:spPr bwMode="auto">
            <a:xfrm>
              <a:off x="10023973" y="3856389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C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898E6E-11FE-4EA1-BF6E-DFF626D370E1}"/>
                </a:ext>
              </a:extLst>
            </p:cNvPr>
            <p:cNvSpPr/>
            <p:nvPr/>
          </p:nvSpPr>
          <p:spPr bwMode="auto">
            <a:xfrm>
              <a:off x="10023973" y="5066256"/>
              <a:ext cx="1097280" cy="109728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7B041"/>
                </a:buClr>
                <a:buSzPct val="70000"/>
                <a:buFont typeface="Wingdings" pitchFamily="2" charset="2"/>
                <a:buNone/>
                <a:tabLst/>
              </a:pPr>
              <a:r>
                <a:rPr kumimoji="0" lang="en-US" sz="6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latin typeface="Arial" charset="0"/>
                </a:rPr>
                <a:t>D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815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B2B851-E23A-462D-A218-2E24730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4"/>
            <a:ext cx="11164823" cy="4975931"/>
          </a:xfrm>
        </p:spPr>
        <p:txBody>
          <a:bodyPr/>
          <a:lstStyle/>
          <a:p>
            <a:r>
              <a:rPr lang="en-US" sz="1600" dirty="0"/>
              <a:t>Deductibles</a:t>
            </a:r>
          </a:p>
          <a:p>
            <a:pPr lvl="1"/>
            <a:r>
              <a:rPr lang="en-US" sz="1600" dirty="0"/>
              <a:t>Can be a percent or a dollar amount</a:t>
            </a:r>
          </a:p>
          <a:p>
            <a:pPr lvl="1"/>
            <a:r>
              <a:rPr lang="en-US" sz="1600" dirty="0"/>
              <a:t>Can be used only for specified perils</a:t>
            </a:r>
          </a:p>
          <a:p>
            <a:pPr lvl="2"/>
            <a:r>
              <a:rPr lang="en-US" sz="1400" dirty="0"/>
              <a:t>If this is the case, it is typically split between wind deductibles and all other peril (AOP) deductibles</a:t>
            </a:r>
          </a:p>
          <a:p>
            <a:pPr lvl="1"/>
            <a:r>
              <a:rPr lang="en-US" sz="1600" dirty="0"/>
              <a:t>Can be applied to the entire location or specific coverages</a:t>
            </a:r>
          </a:p>
          <a:p>
            <a:pPr lvl="1"/>
            <a:r>
              <a:rPr lang="en-US" sz="1600" dirty="0"/>
              <a:t>The models will want you to specify deductible type</a:t>
            </a:r>
          </a:p>
          <a:p>
            <a:pPr lvl="2"/>
            <a:endParaRPr lang="en-US" sz="1400" dirty="0"/>
          </a:p>
          <a:p>
            <a:r>
              <a:rPr lang="en-US" sz="1600" dirty="0"/>
              <a:t>Example</a:t>
            </a:r>
          </a:p>
          <a:p>
            <a:pPr lvl="1"/>
            <a:r>
              <a:rPr lang="en-US" sz="1600" dirty="0"/>
              <a:t>Say a client supplies us the following columns for deductibles: </a:t>
            </a:r>
          </a:p>
          <a:p>
            <a:pPr lvl="2"/>
            <a:r>
              <a:rPr lang="en-US" sz="1400" dirty="0" err="1"/>
              <a:t>Hurricane_ded</a:t>
            </a:r>
            <a:r>
              <a:rPr lang="en-US" sz="1400" dirty="0"/>
              <a:t> </a:t>
            </a:r>
          </a:p>
          <a:p>
            <a:pPr lvl="2"/>
            <a:r>
              <a:rPr lang="en-US" sz="1400" dirty="0" err="1"/>
              <a:t>Named_storm_ded</a:t>
            </a:r>
            <a:endParaRPr lang="en-US" sz="1400" dirty="0"/>
          </a:p>
          <a:p>
            <a:pPr lvl="2"/>
            <a:r>
              <a:rPr lang="en-US" sz="1400" dirty="0" err="1"/>
              <a:t>Wind_ded</a:t>
            </a:r>
            <a:endParaRPr lang="en-US" sz="1400" dirty="0"/>
          </a:p>
          <a:p>
            <a:pPr lvl="2"/>
            <a:r>
              <a:rPr lang="en-US" sz="1400" dirty="0" err="1"/>
              <a:t>Aop_ded</a:t>
            </a:r>
            <a:endParaRPr lang="en-US" sz="1400" dirty="0"/>
          </a:p>
          <a:p>
            <a:pPr lvl="1"/>
            <a:r>
              <a:rPr lang="en-US" sz="1600" dirty="0"/>
              <a:t>Which one should you use when building your hurricane portfolio?  Earthquake?  Convective storm?</a:t>
            </a:r>
          </a:p>
          <a:p>
            <a:pPr lvl="1"/>
            <a:r>
              <a:rPr lang="en-US" sz="1600" dirty="0"/>
              <a:t>In this scenario, the client wanted us to use a hierarchy – use one when the others were zero and do the same for the rest of the list.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5444E-3070-4E52-AEA0-173D260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Terms - Deductibles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69095-5BF1-4F3E-9CC7-2D263A1A7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It’s Important to Communicate with the Client to Accurately Represent Their Data in the Models</a:t>
            </a:r>
          </a:p>
        </p:txBody>
      </p:sp>
    </p:spTree>
    <p:extLst>
      <p:ext uri="{BB962C8B-B14F-4D97-AF65-F5344CB8AC3E}">
        <p14:creationId xmlns:p14="http://schemas.microsoft.com/office/powerpoint/2010/main" val="1350932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F61659-90CA-4C5E-BB5C-5C74FA2A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894" y="3623892"/>
            <a:ext cx="2124634" cy="2831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872503-9A61-4FD2-984F-31E83097D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4322883" cy="4847737"/>
          </a:xfrm>
        </p:spPr>
        <p:txBody>
          <a:bodyPr/>
          <a:lstStyle/>
          <a:p>
            <a:r>
              <a:rPr lang="en-US" dirty="0"/>
              <a:t>Construction</a:t>
            </a:r>
          </a:p>
          <a:p>
            <a:pPr lvl="1"/>
            <a:r>
              <a:rPr lang="en-US" dirty="0"/>
              <a:t>What the structure is made of</a:t>
            </a:r>
          </a:p>
          <a:p>
            <a:pPr lvl="1"/>
            <a:r>
              <a:rPr lang="en-US" dirty="0"/>
              <a:t>Typically one of the following</a:t>
            </a:r>
          </a:p>
          <a:p>
            <a:pPr lvl="2"/>
            <a:r>
              <a:rPr lang="en-US" dirty="0"/>
              <a:t>Wood</a:t>
            </a:r>
          </a:p>
          <a:p>
            <a:pPr lvl="2"/>
            <a:r>
              <a:rPr lang="en-US" dirty="0"/>
              <a:t>Masonry</a:t>
            </a:r>
          </a:p>
          <a:p>
            <a:pPr lvl="2"/>
            <a:r>
              <a:rPr lang="en-US" dirty="0"/>
              <a:t>Metal</a:t>
            </a:r>
          </a:p>
          <a:p>
            <a:pPr lvl="2"/>
            <a:r>
              <a:rPr lang="en-US" dirty="0"/>
              <a:t>Concrete</a:t>
            </a:r>
          </a:p>
          <a:p>
            <a:r>
              <a:rPr lang="en-US" dirty="0"/>
              <a:t>Occupancy</a:t>
            </a:r>
          </a:p>
          <a:p>
            <a:pPr lvl="1"/>
            <a:r>
              <a:rPr lang="en-US" dirty="0"/>
              <a:t>What the structure is used for</a:t>
            </a:r>
          </a:p>
          <a:p>
            <a:pPr lvl="1"/>
            <a:r>
              <a:rPr lang="en-US" dirty="0"/>
              <a:t>Typically split between residential and commercial</a:t>
            </a:r>
          </a:p>
          <a:p>
            <a:r>
              <a:rPr lang="en-US" dirty="0"/>
              <a:t>Year built</a:t>
            </a:r>
          </a:p>
          <a:p>
            <a:pPr lvl="1"/>
            <a:r>
              <a:rPr lang="en-US" dirty="0"/>
              <a:t>Year the structure was built</a:t>
            </a:r>
          </a:p>
          <a:p>
            <a:r>
              <a:rPr lang="en-US" dirty="0"/>
              <a:t>Stories</a:t>
            </a:r>
          </a:p>
          <a:p>
            <a:pPr lvl="1"/>
            <a:r>
              <a:rPr lang="en-US" dirty="0"/>
              <a:t>Number of stories of the structure</a:t>
            </a:r>
          </a:p>
          <a:p>
            <a:r>
              <a:rPr lang="en-US" dirty="0"/>
              <a:t>Square Footage</a:t>
            </a:r>
          </a:p>
          <a:p>
            <a:pPr lvl="1"/>
            <a:r>
              <a:rPr lang="en-US" dirty="0"/>
              <a:t>Not actually necessary to include, but does play a reasonable factor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2ABFD-0969-4FE0-91EE-301C0F2C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Modifiers /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51617-3266-4B5F-AF34-A1EC9537E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Models Will Need this Info in order to Run</a:t>
            </a:r>
          </a:p>
        </p:txBody>
      </p:sp>
      <p:pic>
        <p:nvPicPr>
          <p:cNvPr id="2050" name="Picture 2" descr="5 Construction Laws to Know Before You Build a House - This Old House">
            <a:extLst>
              <a:ext uri="{FF2B5EF4-FFF2-40B4-BE49-F238E27FC236}">
                <a16:creationId xmlns:a16="http://schemas.microsoft.com/office/drawing/2014/main" id="{5E71A895-4653-4864-BB2B-43B2B3D7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59" y="1603130"/>
            <a:ext cx="2918885" cy="2189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4CB62-707B-44EB-9E6A-69516B9FA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130" y="1603130"/>
            <a:ext cx="2918884" cy="2189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8807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38864-6361-4BAD-B017-ABA60A754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6468206" cy="4256088"/>
          </a:xfrm>
        </p:spPr>
        <p:txBody>
          <a:bodyPr/>
          <a:lstStyle/>
          <a:p>
            <a:r>
              <a:rPr lang="en-US" dirty="0"/>
              <a:t>Secondary modifiers are characteristics outside of primary characteristics that affect losses</a:t>
            </a:r>
          </a:p>
          <a:p>
            <a:r>
              <a:rPr lang="en-US" dirty="0"/>
              <a:t>Most clients will only provide a few usable modifiers</a:t>
            </a:r>
          </a:p>
          <a:p>
            <a:r>
              <a:rPr lang="en-US" dirty="0"/>
              <a:t>Most important secondary modifiers for hurricane portfolios</a:t>
            </a:r>
          </a:p>
          <a:p>
            <a:pPr lvl="1"/>
            <a:r>
              <a:rPr lang="en-US" dirty="0"/>
              <a:t>Roof age</a:t>
            </a:r>
          </a:p>
          <a:p>
            <a:pPr lvl="1"/>
            <a:r>
              <a:rPr lang="en-US" dirty="0"/>
              <a:t>Roof material</a:t>
            </a:r>
          </a:p>
          <a:p>
            <a:pPr lvl="1"/>
            <a:r>
              <a:rPr lang="en-US" dirty="0"/>
              <a:t>Roof geometry</a:t>
            </a:r>
          </a:p>
          <a:p>
            <a:pPr lvl="1"/>
            <a:r>
              <a:rPr lang="en-US" dirty="0"/>
              <a:t>Siding type</a:t>
            </a:r>
          </a:p>
          <a:p>
            <a:r>
              <a:rPr lang="en-US" dirty="0"/>
              <a:t>Each model has documentation on what modifiers are captured for each peril</a:t>
            </a:r>
          </a:p>
          <a:p>
            <a:pPr lvl="1"/>
            <a:r>
              <a:rPr lang="en-US" dirty="0"/>
              <a:t>This will be provided when you reach the training sessions pertaining to each model</a:t>
            </a:r>
          </a:p>
          <a:p>
            <a:r>
              <a:rPr lang="en-US" dirty="0"/>
              <a:t>Secondary modifiers are only applied if primary modifiers are coded</a:t>
            </a:r>
          </a:p>
          <a:p>
            <a:r>
              <a:rPr lang="en-US" dirty="0"/>
              <a:t>General tip:</a:t>
            </a:r>
          </a:p>
          <a:p>
            <a:pPr lvl="1"/>
            <a:r>
              <a:rPr lang="en-US" dirty="0"/>
              <a:t>If you see something that might link to a modifier in the models, create an assumptions doc stating what column you’re looking at and what you think each entry should be mapped 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532AD-F66E-419B-8AC2-4D5AB92E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Modifiers /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7DA04-4CBC-494D-91D5-313A7D648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Modifiers – Including Primary Ones – Will be Set to a Default Value (Usually Unknown) in Each Model</a:t>
            </a:r>
          </a:p>
        </p:txBody>
      </p:sp>
      <p:pic>
        <p:nvPicPr>
          <p:cNvPr id="1026" name="Picture 2" descr="How to Choose a Metal Roof - GreenBuildingAdvisor">
            <a:extLst>
              <a:ext uri="{FF2B5EF4-FFF2-40B4-BE49-F238E27FC236}">
                <a16:creationId xmlns:a16="http://schemas.microsoft.com/office/drawing/2014/main" id="{23656D19-7534-4F5B-B05D-4991D641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723" y="1589131"/>
            <a:ext cx="2791558" cy="17467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092DC-34F1-4208-9432-47136815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62" y="4068718"/>
            <a:ext cx="3012831" cy="2259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75627-F141-4411-991A-9EA7DE0A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5044" y="2458231"/>
            <a:ext cx="2681654" cy="2076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955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E9B-1B2E-423E-99C4-53BC2D8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9C8F33-AD80-4D98-8110-A69212B7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8" y="3019023"/>
            <a:ext cx="5480051" cy="620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Policy 2 – Multiple Buildings: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0FB5429-6922-46DE-8F89-933D8F316C00}"/>
              </a:ext>
            </a:extLst>
          </p:cNvPr>
          <p:cNvSpPr txBox="1">
            <a:spLocks/>
          </p:cNvSpPr>
          <p:nvPr/>
        </p:nvSpPr>
        <p:spPr bwMode="auto">
          <a:xfrm>
            <a:off x="495299" y="1135462"/>
            <a:ext cx="5480051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Policy 1 – Single Family Home: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B7AAB-B587-4621-BF2F-57B31704413F}"/>
              </a:ext>
            </a:extLst>
          </p:cNvPr>
          <p:cNvGrpSpPr/>
          <p:nvPr/>
        </p:nvGrpSpPr>
        <p:grpSpPr>
          <a:xfrm>
            <a:off x="1972085" y="1521922"/>
            <a:ext cx="8247830" cy="1415892"/>
            <a:chOff x="616011" y="1419814"/>
            <a:chExt cx="11146902" cy="1913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799F1-9E52-484C-8327-F03215A7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12" y="1419814"/>
              <a:ext cx="11146901" cy="8733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D59E94-A0FD-4DE0-9471-DB66217B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011" y="2498305"/>
              <a:ext cx="11146901" cy="8350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9FD7C-06CB-4B17-BD6C-E6284E81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74" y="3361047"/>
            <a:ext cx="9417050" cy="130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66AF2D-0298-4BA0-80B7-BAC73180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182" y="4784812"/>
            <a:ext cx="8156333" cy="1403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244A6-B4E1-1568-84BE-943FC4A1DF05}"/>
              </a:ext>
            </a:extLst>
          </p:cNvPr>
          <p:cNvSpPr txBox="1"/>
          <p:nvPr/>
        </p:nvSpPr>
        <p:spPr>
          <a:xfrm>
            <a:off x="7625593" y="2689200"/>
            <a:ext cx="84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EEEEEE"/>
                </a:highlight>
              </a:rPr>
              <a:t>$250,000</a:t>
            </a:r>
          </a:p>
        </p:txBody>
      </p:sp>
    </p:spTree>
    <p:extLst>
      <p:ext uri="{BB962C8B-B14F-4D97-AF65-F5344CB8AC3E}">
        <p14:creationId xmlns:p14="http://schemas.microsoft.com/office/powerpoint/2010/main" val="1782843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E9B-1B2E-423E-99C4-53BC2D8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Policies (cont.)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9C8F33-AD80-4D98-8110-A69212B7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3784876"/>
            <a:ext cx="5480051" cy="620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Policy 4 – Shared/ Layered Policy: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0FB5429-6922-46DE-8F89-933D8F316C00}"/>
              </a:ext>
            </a:extLst>
          </p:cNvPr>
          <p:cNvSpPr txBox="1">
            <a:spLocks/>
          </p:cNvSpPr>
          <p:nvPr/>
        </p:nvSpPr>
        <p:spPr bwMode="auto">
          <a:xfrm>
            <a:off x="495299" y="1135462"/>
            <a:ext cx="5480051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Policy 3 – </a:t>
            </a:r>
            <a:r>
              <a:rPr lang="en-US" kern="0" dirty="0" err="1"/>
              <a:t>Sublimits</a:t>
            </a:r>
            <a:r>
              <a:rPr lang="en-US" kern="0" dirty="0"/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F7A3B-8F3C-419A-9862-DA80268775A8}"/>
              </a:ext>
            </a:extLst>
          </p:cNvPr>
          <p:cNvGrpSpPr/>
          <p:nvPr/>
        </p:nvGrpSpPr>
        <p:grpSpPr>
          <a:xfrm>
            <a:off x="1702631" y="1598338"/>
            <a:ext cx="8786738" cy="2040858"/>
            <a:chOff x="2209800" y="1598338"/>
            <a:chExt cx="7772400" cy="1805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E504C7-6FCA-412D-BA89-EB2DF0CE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598338"/>
              <a:ext cx="7772400" cy="838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B6B485-5EE6-4A4A-8EB3-1EAE89F6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8887" y="2565400"/>
              <a:ext cx="7134225" cy="838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73445B-FEF3-4570-9123-2E50EFCA1BAD}"/>
              </a:ext>
            </a:extLst>
          </p:cNvPr>
          <p:cNvGrpSpPr/>
          <p:nvPr/>
        </p:nvGrpSpPr>
        <p:grpSpPr>
          <a:xfrm>
            <a:off x="1738242" y="4133101"/>
            <a:ext cx="8474215" cy="2253121"/>
            <a:chOff x="2528886" y="4136391"/>
            <a:chExt cx="7134225" cy="18968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B1A8E4-8899-4B7B-8234-3C16ED11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0324" y="4136391"/>
              <a:ext cx="6991350" cy="828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4EEEF7-505F-4677-A330-A520E581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886" y="5204561"/>
              <a:ext cx="7134225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98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97D-C583-4159-84DF-FC4922C0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D5CE-AD22-412C-B8EF-58048F6C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Insurance – What is It and Why do People Get It?</a:t>
            </a:r>
          </a:p>
          <a:p>
            <a:r>
              <a:rPr lang="en-US" dirty="0"/>
              <a:t>Types of Insurance and Parties </a:t>
            </a:r>
            <a:r>
              <a:rPr lang="en-US" dirty="0" smtClean="0"/>
              <a:t>Involved</a:t>
            </a:r>
          </a:p>
          <a:p>
            <a:r>
              <a:rPr lang="en-US" dirty="0"/>
              <a:t>Lines of </a:t>
            </a:r>
            <a:r>
              <a:rPr lang="en-US" dirty="0" smtClean="0"/>
              <a:t>Businesses</a:t>
            </a:r>
            <a:endParaRPr lang="en-US" dirty="0"/>
          </a:p>
          <a:p>
            <a:r>
              <a:rPr lang="en-US" dirty="0"/>
              <a:t>Terms</a:t>
            </a:r>
          </a:p>
          <a:p>
            <a:r>
              <a:rPr lang="en-US" dirty="0"/>
              <a:t>Coverages</a:t>
            </a:r>
          </a:p>
          <a:p>
            <a:r>
              <a:rPr lang="en-US" dirty="0"/>
              <a:t>Personal Lines vs Commercial </a:t>
            </a:r>
            <a:r>
              <a:rPr lang="en-US" dirty="0" smtClean="0"/>
              <a:t>Lines</a:t>
            </a:r>
          </a:p>
          <a:p>
            <a:r>
              <a:rPr lang="en-US" dirty="0"/>
              <a:t>Raw Data – Different Shapes and Sizes</a:t>
            </a:r>
          </a:p>
          <a:p>
            <a:r>
              <a:rPr lang="en-US" dirty="0"/>
              <a:t>Basic Policy Info</a:t>
            </a:r>
          </a:p>
          <a:p>
            <a:r>
              <a:rPr lang="en-US" dirty="0"/>
              <a:t>Geographic Data</a:t>
            </a:r>
          </a:p>
          <a:p>
            <a:r>
              <a:rPr lang="en-US" dirty="0" smtClean="0"/>
              <a:t>Primary /</a:t>
            </a:r>
            <a:r>
              <a:rPr lang="en-US" dirty="0"/>
              <a:t> Secondary </a:t>
            </a:r>
            <a:r>
              <a:rPr lang="en-US" dirty="0" smtClean="0"/>
              <a:t>Risk Characteristics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24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8F3-71B5-4819-8537-3E3B2C3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Policy with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F838-4BEA-4AAB-82DA-4AD4CA96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A: </a:t>
            </a:r>
          </a:p>
          <a:p>
            <a:pPr lvl="1"/>
            <a:r>
              <a:rPr lang="en-US" dirty="0"/>
              <a:t>$300,000</a:t>
            </a:r>
          </a:p>
          <a:p>
            <a:r>
              <a:rPr lang="en-US" dirty="0"/>
              <a:t>Coverage B: </a:t>
            </a:r>
          </a:p>
          <a:p>
            <a:pPr lvl="1"/>
            <a:r>
              <a:rPr lang="en-US" dirty="0"/>
              <a:t>$40,000</a:t>
            </a:r>
          </a:p>
          <a:p>
            <a:r>
              <a:rPr lang="en-US" dirty="0"/>
              <a:t>Coverage C: </a:t>
            </a:r>
          </a:p>
          <a:p>
            <a:pPr lvl="1"/>
            <a:r>
              <a:rPr lang="en-US" dirty="0"/>
              <a:t>$60,000</a:t>
            </a:r>
          </a:p>
          <a:p>
            <a:r>
              <a:rPr lang="en-US" dirty="0"/>
              <a:t>Coverage D: </a:t>
            </a:r>
          </a:p>
          <a:p>
            <a:pPr lvl="1"/>
            <a:r>
              <a:rPr lang="en-US" dirty="0"/>
              <a:t>$10,000</a:t>
            </a:r>
          </a:p>
          <a:p>
            <a:r>
              <a:rPr lang="en-US" dirty="0"/>
              <a:t>Deductible: </a:t>
            </a:r>
          </a:p>
          <a:p>
            <a:pPr lvl="1"/>
            <a:r>
              <a:rPr lang="en-US" dirty="0"/>
              <a:t>2% (of Coverage A)</a:t>
            </a:r>
          </a:p>
          <a:p>
            <a:r>
              <a:rPr lang="en-US" dirty="0"/>
              <a:t>Premium: </a:t>
            </a:r>
          </a:p>
          <a:p>
            <a:pPr lvl="1"/>
            <a:r>
              <a:rPr lang="en-US" dirty="0"/>
              <a:t>$750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F5EB-6B97-48FD-91A1-A9435EC8C3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02051" y="1368424"/>
            <a:ext cx="5480051" cy="4829175"/>
          </a:xfrm>
        </p:spPr>
        <p:txBody>
          <a:bodyPr>
            <a:normAutofit/>
          </a:bodyPr>
          <a:lstStyle/>
          <a:p>
            <a:r>
              <a:rPr lang="en-US" dirty="0"/>
              <a:t>Sample Event Details:</a:t>
            </a:r>
          </a:p>
          <a:p>
            <a:pPr lvl="1"/>
            <a:r>
              <a:rPr lang="en-US" dirty="0"/>
              <a:t>A tornado runs through the policyholder’s neighborhood, causing damage.  The following claim is made.</a:t>
            </a:r>
          </a:p>
          <a:p>
            <a:pPr lvl="2"/>
            <a:r>
              <a:rPr lang="en-US" dirty="0"/>
              <a:t>Roof Repairs costing $20,000</a:t>
            </a:r>
          </a:p>
          <a:p>
            <a:pPr lvl="2"/>
            <a:r>
              <a:rPr lang="en-US" dirty="0"/>
              <a:t>Garage Repairs costing $1,000</a:t>
            </a:r>
          </a:p>
          <a:p>
            <a:pPr lvl="2"/>
            <a:r>
              <a:rPr lang="en-US" dirty="0"/>
              <a:t>Flooded Basement Damage costing $2,000</a:t>
            </a:r>
          </a:p>
          <a:p>
            <a:pPr lvl="2"/>
            <a:r>
              <a:rPr lang="en-US" dirty="0"/>
              <a:t>Other Building Damage totaling $60,000</a:t>
            </a:r>
          </a:p>
          <a:p>
            <a:pPr lvl="1"/>
            <a:r>
              <a:rPr lang="en-US" dirty="0"/>
              <a:t>Losses will depend on what kind of insurance the policyholder has</a:t>
            </a:r>
          </a:p>
          <a:p>
            <a:pPr lvl="2"/>
            <a:r>
              <a:rPr lang="en-US" dirty="0"/>
              <a:t>Is flood included?</a:t>
            </a:r>
          </a:p>
          <a:p>
            <a:pPr lvl="2"/>
            <a:r>
              <a:rPr lang="en-US" dirty="0"/>
              <a:t>Are there certain limits?</a:t>
            </a:r>
          </a:p>
          <a:p>
            <a:r>
              <a:rPr lang="en-US" dirty="0"/>
              <a:t>Ground-Up Loss (Assuming Everything is Covered)</a:t>
            </a:r>
          </a:p>
          <a:p>
            <a:pPr lvl="1"/>
            <a:r>
              <a:rPr lang="en-US" b="1" dirty="0"/>
              <a:t>$83,000</a:t>
            </a:r>
            <a:r>
              <a:rPr lang="en-US" dirty="0"/>
              <a:t> = $20,000 + $1,000 + $2,000 + $60,000 </a:t>
            </a:r>
          </a:p>
          <a:p>
            <a:r>
              <a:rPr lang="en-US" dirty="0" smtClean="0"/>
              <a:t>Gross </a:t>
            </a:r>
            <a:r>
              <a:rPr lang="en-US" dirty="0"/>
              <a:t>Loss (Assuming Everything is Covered)</a:t>
            </a:r>
          </a:p>
          <a:p>
            <a:pPr lvl="1"/>
            <a:r>
              <a:rPr lang="en-US" b="1" dirty="0"/>
              <a:t>$77,000</a:t>
            </a:r>
            <a:r>
              <a:rPr lang="en-US" dirty="0"/>
              <a:t> = $83,000 - $6,000</a:t>
            </a:r>
          </a:p>
        </p:txBody>
      </p:sp>
      <p:pic>
        <p:nvPicPr>
          <p:cNvPr id="1026" name="Picture 2" descr="Scary Tornado Png Clipart - Tornado Png, Transparent Png , Transparent Png  Image - PNGitem">
            <a:extLst>
              <a:ext uri="{FF2B5EF4-FFF2-40B4-BE49-F238E27FC236}">
                <a16:creationId xmlns:a16="http://schemas.microsoft.com/office/drawing/2014/main" id="{CF39052A-4D65-44BD-9730-892C1194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4" b="90080" l="10000" r="90000">
                        <a14:foregroundMark x1="76163" y1="9300" x2="38837" y2="6023"/>
                        <a14:foregroundMark x1="38837" y1="6023" x2="17558" y2="8946"/>
                        <a14:foregroundMark x1="42907" y1="90080" x2="42907" y2="90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55050" y="2351467"/>
            <a:ext cx="2635250" cy="34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32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4886746-AE12-46B9-8851-F63EEB75BD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9" y="1134337"/>
            <a:ext cx="7045803" cy="4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4039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7798B-292E-44C3-B533-88071ADE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487810" cy="4256088"/>
          </a:xfrm>
        </p:spPr>
        <p:txBody>
          <a:bodyPr/>
          <a:lstStyle/>
          <a:p>
            <a:r>
              <a:rPr lang="en-US" sz="1800" dirty="0"/>
              <a:t>“A practice or arrangement by which a company or government agency provides a guarantee of compensation for specified loss, damage, illness, or death in return for payment of a premium.”</a:t>
            </a:r>
          </a:p>
          <a:p>
            <a:r>
              <a:rPr lang="en-US" sz="1800" dirty="0"/>
              <a:t>Essentially insurance is a means for individuals to pool money together in order to reduce financial risk following an unexpected event.</a:t>
            </a:r>
          </a:p>
          <a:p>
            <a:r>
              <a:rPr lang="en-US" sz="1800" dirty="0"/>
              <a:t>The policyholder pays an insurance company a small amount – usually monthly – so that if the policyholder incurs a relevant claim, the insurance company is liable for a portion of the bill.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334AF-4F50-4091-93CC-DF04D277B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Insurance is a Contract used to Alleviate Financial Risk</a:t>
            </a:r>
            <a:endParaRPr lang="en-US" dirty="0"/>
          </a:p>
        </p:txBody>
      </p:sp>
      <p:pic>
        <p:nvPicPr>
          <p:cNvPr id="1026" name="Picture 2" descr="Risk and Insurance: Definition, Types (Explained)">
            <a:extLst>
              <a:ext uri="{FF2B5EF4-FFF2-40B4-BE49-F238E27FC236}">
                <a16:creationId xmlns:a16="http://schemas.microsoft.com/office/drawing/2014/main" id="{91FB6A33-35DC-468A-BAEF-859690A2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92" y="1553240"/>
            <a:ext cx="3393545" cy="44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821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EBF0D-6BA6-4CBE-886E-8D328688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Health Insurance</a:t>
            </a:r>
          </a:p>
          <a:p>
            <a:pPr lvl="1"/>
            <a:r>
              <a:rPr lang="en-US" sz="1800" dirty="0"/>
              <a:t>Policyholder is covered in the event of a medical emergency</a:t>
            </a:r>
          </a:p>
          <a:p>
            <a:r>
              <a:rPr lang="en-US" sz="1800" dirty="0"/>
              <a:t>Life Insurance</a:t>
            </a:r>
          </a:p>
          <a:p>
            <a:pPr lvl="1"/>
            <a:r>
              <a:rPr lang="en-US" sz="1800" dirty="0"/>
              <a:t>Beneficiaries are covered in the event of the policyholder’s death</a:t>
            </a:r>
          </a:p>
          <a:p>
            <a:r>
              <a:rPr lang="en-US" sz="1800" dirty="0"/>
              <a:t>Disability Insurance</a:t>
            </a:r>
          </a:p>
          <a:p>
            <a:pPr lvl="1"/>
            <a:r>
              <a:rPr lang="en-US" sz="1800" dirty="0"/>
              <a:t>Policyholder is covered for lost income due to injury or illness that prevents them from working</a:t>
            </a:r>
          </a:p>
          <a:p>
            <a:r>
              <a:rPr lang="en-US" sz="1800" dirty="0"/>
              <a:t>Property </a:t>
            </a:r>
            <a:r>
              <a:rPr lang="en-US" sz="1800" dirty="0" smtClean="0"/>
              <a:t>Insurance</a:t>
            </a:r>
          </a:p>
          <a:p>
            <a:pPr lvl="1"/>
            <a:r>
              <a:rPr lang="en-US" sz="1800" dirty="0" smtClean="0"/>
              <a:t>Policyholder is covered in the event of damage to living space and/or contents</a:t>
            </a:r>
          </a:p>
          <a:p>
            <a:r>
              <a:rPr lang="en-US" sz="1800" dirty="0" smtClean="0"/>
              <a:t>Auto </a:t>
            </a:r>
            <a:r>
              <a:rPr lang="en-US" sz="1800" dirty="0"/>
              <a:t>Insurance</a:t>
            </a:r>
          </a:p>
          <a:p>
            <a:pPr lvl="1"/>
            <a:r>
              <a:rPr lang="en-US" sz="1800" dirty="0"/>
              <a:t>Policyholder is covered in the event of damage to automobile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9C6EB-DADB-47FF-8F7E-ADD1A925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Insurance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38BF-BFB3-474A-8B6B-F01340C0D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9431AE9-93E6-4046-87D1-B02EF9A07578}"/>
              </a:ext>
            </a:extLst>
          </p:cNvPr>
          <p:cNvSpPr/>
          <p:nvPr/>
        </p:nvSpPr>
        <p:spPr bwMode="auto">
          <a:xfrm>
            <a:off x="9392355" y="3826933"/>
            <a:ext cx="451556" cy="862633"/>
          </a:xfrm>
          <a:prstGeom prst="rightBrace">
            <a:avLst>
              <a:gd name="adj1" fmla="val 89551"/>
              <a:gd name="adj2" fmla="val 48642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A58EE-BE77-49AF-B6C6-A30A3801AF60}"/>
              </a:ext>
            </a:extLst>
          </p:cNvPr>
          <p:cNvSpPr txBox="1"/>
          <p:nvPr/>
        </p:nvSpPr>
        <p:spPr>
          <a:xfrm>
            <a:off x="9893678" y="4073583"/>
            <a:ext cx="156071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29516389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41E730-E5E4-42A3-AAA9-8A05F6F8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5049153"/>
          </a:xfrm>
        </p:spPr>
        <p:txBody>
          <a:bodyPr/>
          <a:lstStyle/>
          <a:p>
            <a:r>
              <a:rPr lang="en-US" sz="1800" dirty="0"/>
              <a:t>Policy</a:t>
            </a:r>
          </a:p>
          <a:p>
            <a:pPr lvl="1"/>
            <a:r>
              <a:rPr lang="en-US" sz="1800" dirty="0"/>
              <a:t>The contract between the policyholder and insurance company</a:t>
            </a:r>
          </a:p>
          <a:p>
            <a:r>
              <a:rPr lang="en-US" sz="1800" dirty="0"/>
              <a:t>Location</a:t>
            </a:r>
          </a:p>
          <a:p>
            <a:pPr lvl="1"/>
            <a:r>
              <a:rPr lang="en-US" sz="1800" dirty="0"/>
              <a:t>The actual location(s) of the insured entity</a:t>
            </a:r>
          </a:p>
          <a:p>
            <a:r>
              <a:rPr lang="en-US" sz="1800" dirty="0"/>
              <a:t>Premium</a:t>
            </a:r>
          </a:p>
          <a:p>
            <a:pPr lvl="1"/>
            <a:r>
              <a:rPr lang="en-US" sz="1800" dirty="0"/>
              <a:t>The price the policyholder pays in exchange for insurance coverage</a:t>
            </a:r>
          </a:p>
          <a:p>
            <a:r>
              <a:rPr lang="en-US" sz="1800" dirty="0"/>
              <a:t>Claim</a:t>
            </a:r>
          </a:p>
          <a:p>
            <a:pPr lvl="1"/>
            <a:r>
              <a:rPr lang="en-US" sz="1800" dirty="0"/>
              <a:t>Any request or demand for payment under the terms of the insurance policy</a:t>
            </a:r>
          </a:p>
          <a:p>
            <a:r>
              <a:rPr lang="en-US" sz="1800" dirty="0"/>
              <a:t>Deductible</a:t>
            </a:r>
          </a:p>
          <a:p>
            <a:pPr lvl="1"/>
            <a:r>
              <a:rPr lang="en-US" sz="1800" dirty="0"/>
              <a:t>The potion of a claim the policyholder pays out of pocket</a:t>
            </a:r>
          </a:p>
          <a:p>
            <a:r>
              <a:rPr lang="en-US" sz="1800" dirty="0"/>
              <a:t>AOP (All Other Perils)</a:t>
            </a:r>
          </a:p>
          <a:p>
            <a:pPr lvl="1"/>
            <a:r>
              <a:rPr lang="en-US" sz="1800" dirty="0"/>
              <a:t>Policies usually have separate deductibles for Hurricane coverage and All Other Peril coverages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A8C80-B607-4EA1-8B03-2C7148E5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1F801-0F31-407B-BE80-BD93E3A0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92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41707-BF65-4FDC-9690-B8E69DB8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1006678"/>
            <a:ext cx="11183111" cy="5446834"/>
          </a:xfrm>
        </p:spPr>
        <p:txBody>
          <a:bodyPr/>
          <a:lstStyle/>
          <a:p>
            <a:r>
              <a:rPr lang="en-US" sz="1800" dirty="0"/>
              <a:t>Total Insured Value (TIV)</a:t>
            </a:r>
          </a:p>
          <a:p>
            <a:pPr lvl="1"/>
            <a:r>
              <a:rPr lang="en-US" sz="1800" dirty="0"/>
              <a:t>Cost of replacing the entire insured property</a:t>
            </a:r>
          </a:p>
          <a:p>
            <a:r>
              <a:rPr lang="en-US" sz="1800" dirty="0"/>
              <a:t>Total Replacement Value (TRV)</a:t>
            </a:r>
          </a:p>
          <a:p>
            <a:pPr lvl="1"/>
            <a:r>
              <a:rPr lang="en-US" sz="1800" dirty="0"/>
              <a:t>Typically the same as TIV, although some clients may report like a PARTOF</a:t>
            </a:r>
          </a:p>
          <a:p>
            <a:r>
              <a:rPr lang="en-US" sz="1800" dirty="0"/>
              <a:t>Coverage</a:t>
            </a:r>
          </a:p>
          <a:p>
            <a:pPr lvl="1"/>
            <a:r>
              <a:rPr lang="en-US" sz="1800" dirty="0"/>
              <a:t>Protection and benefits provided in an insurance contract</a:t>
            </a:r>
          </a:p>
          <a:p>
            <a:r>
              <a:rPr lang="en-US" sz="1800" dirty="0"/>
              <a:t>Insured Limit</a:t>
            </a:r>
          </a:p>
          <a:p>
            <a:pPr lvl="1"/>
            <a:r>
              <a:rPr lang="en-US" sz="1800" dirty="0"/>
              <a:t>The maximum amount of money an insurer will pay toward a covered claim</a:t>
            </a:r>
          </a:p>
          <a:p>
            <a:r>
              <a:rPr lang="en-US" sz="1800" dirty="0"/>
              <a:t>Loss</a:t>
            </a:r>
          </a:p>
          <a:p>
            <a:pPr lvl="1"/>
            <a:r>
              <a:rPr lang="en-US" sz="1800" dirty="0"/>
              <a:t>Ground Up Loss</a:t>
            </a:r>
          </a:p>
          <a:p>
            <a:pPr lvl="2"/>
            <a:r>
              <a:rPr lang="en-US" sz="1600" dirty="0"/>
              <a:t>Total Loss</a:t>
            </a:r>
          </a:p>
          <a:p>
            <a:pPr lvl="1"/>
            <a:r>
              <a:rPr lang="en-US" sz="1800" dirty="0"/>
              <a:t>Gross Loss</a:t>
            </a:r>
          </a:p>
          <a:p>
            <a:pPr lvl="2"/>
            <a:r>
              <a:rPr lang="en-US" sz="1600" dirty="0"/>
              <a:t>Total Loss less Insured </a:t>
            </a:r>
            <a:r>
              <a:rPr lang="en-US" sz="1600" dirty="0" smtClean="0"/>
              <a:t>Deductibles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AD28A-F746-4D41-9442-F0E065D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 (cont.)</a:t>
            </a:r>
          </a:p>
        </p:txBody>
      </p:sp>
    </p:spTree>
    <p:extLst>
      <p:ext uri="{BB962C8B-B14F-4D97-AF65-F5344CB8AC3E}">
        <p14:creationId xmlns:p14="http://schemas.microsoft.com/office/powerpoint/2010/main" val="4160072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41707-BF65-4FDC-9690-B8E69DB8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073791"/>
            <a:ext cx="11183111" cy="5301842"/>
          </a:xfrm>
        </p:spPr>
        <p:txBody>
          <a:bodyPr/>
          <a:lstStyle/>
          <a:p>
            <a:r>
              <a:rPr lang="en-US" sz="1800" dirty="0"/>
              <a:t>Inception Date</a:t>
            </a:r>
          </a:p>
          <a:p>
            <a:pPr lvl="1"/>
            <a:r>
              <a:rPr lang="en-US" sz="1800" dirty="0"/>
              <a:t>The date at which the insurance policy goes into effect</a:t>
            </a:r>
          </a:p>
          <a:p>
            <a:r>
              <a:rPr lang="en-US" sz="1800" dirty="0"/>
              <a:t>Expiration Date</a:t>
            </a:r>
          </a:p>
          <a:p>
            <a:pPr lvl="1"/>
            <a:r>
              <a:rPr lang="en-US" sz="1800" dirty="0"/>
              <a:t>The date that a policyholder’s insurance coverage ends</a:t>
            </a:r>
          </a:p>
          <a:p>
            <a:r>
              <a:rPr lang="en-US" sz="1800" dirty="0"/>
              <a:t>Blanket / Site Deductibles</a:t>
            </a:r>
          </a:p>
          <a:p>
            <a:pPr lvl="1"/>
            <a:r>
              <a:rPr lang="en-US" sz="1800" dirty="0"/>
              <a:t>Applies deductibles to a policy’s entire limit</a:t>
            </a:r>
          </a:p>
          <a:p>
            <a:r>
              <a:rPr lang="en-US" sz="1800" dirty="0"/>
              <a:t>Coverage Deductibles</a:t>
            </a:r>
          </a:p>
          <a:p>
            <a:pPr lvl="1"/>
            <a:r>
              <a:rPr lang="en-US" sz="1800" dirty="0"/>
              <a:t>Applies deductibles to certain coverages</a:t>
            </a:r>
          </a:p>
          <a:p>
            <a:r>
              <a:rPr lang="en-US" sz="1800" dirty="0"/>
              <a:t>Sublimit</a:t>
            </a:r>
          </a:p>
          <a:p>
            <a:pPr lvl="1"/>
            <a:r>
              <a:rPr lang="en-US" sz="1800" dirty="0"/>
              <a:t>Extra limitations in an insurance policy's coverage of certain </a:t>
            </a:r>
            <a:r>
              <a:rPr lang="en-US" sz="1800" dirty="0" smtClean="0"/>
              <a:t>losses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AD28A-F746-4D41-9442-F0E065D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 (cont.)</a:t>
            </a:r>
          </a:p>
        </p:txBody>
      </p:sp>
    </p:spTree>
    <p:extLst>
      <p:ext uri="{BB962C8B-B14F-4D97-AF65-F5344CB8AC3E}">
        <p14:creationId xmlns:p14="http://schemas.microsoft.com/office/powerpoint/2010/main" val="401365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9515D-B6AE-4839-8D39-A6473983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4975931"/>
          </a:xfrm>
        </p:spPr>
        <p:txBody>
          <a:bodyPr/>
          <a:lstStyle/>
          <a:p>
            <a:r>
              <a:rPr lang="en-US" sz="1800" dirty="0"/>
              <a:t>Coverage A – Building Coverage</a:t>
            </a:r>
          </a:p>
          <a:p>
            <a:pPr lvl="1"/>
            <a:r>
              <a:rPr lang="en-US" sz="1800" dirty="0"/>
              <a:t>Applies to structural components of your home: walls, floors, ceiling, etc</a:t>
            </a:r>
            <a:r>
              <a:rPr lang="en-US" sz="1800" dirty="0" smtClean="0"/>
              <a:t>.</a:t>
            </a:r>
          </a:p>
          <a:p>
            <a:pPr marL="522288" lvl="1" indent="0">
              <a:buNone/>
            </a:pPr>
            <a:endParaRPr lang="en-US" sz="1800" dirty="0"/>
          </a:p>
          <a:p>
            <a:r>
              <a:rPr lang="en-US" sz="1800" dirty="0"/>
              <a:t>Coverage B – Other Structures Coverage</a:t>
            </a:r>
          </a:p>
          <a:p>
            <a:pPr lvl="1"/>
            <a:r>
              <a:rPr lang="en-US" sz="1800" dirty="0"/>
              <a:t>Applies to structures independent of your home: fencing, detached garages, etc</a:t>
            </a:r>
            <a:r>
              <a:rPr lang="en-US" sz="1800" dirty="0" smtClean="0"/>
              <a:t>.</a:t>
            </a:r>
          </a:p>
          <a:p>
            <a:pPr marL="522288" lvl="1" indent="0">
              <a:buNone/>
            </a:pPr>
            <a:endParaRPr lang="en-US" sz="1800" dirty="0"/>
          </a:p>
          <a:p>
            <a:r>
              <a:rPr lang="en-US" sz="1800" dirty="0"/>
              <a:t>Coverage C – Contents Coverage</a:t>
            </a:r>
          </a:p>
          <a:p>
            <a:pPr lvl="1"/>
            <a:r>
              <a:rPr lang="en-US" sz="1800" dirty="0"/>
              <a:t>Applies to possessions inside the home: jewelry, artwork, furniture, etc</a:t>
            </a:r>
            <a:r>
              <a:rPr lang="en-US" sz="1800" dirty="0" smtClean="0"/>
              <a:t>.</a:t>
            </a:r>
          </a:p>
          <a:p>
            <a:pPr marL="522288" lvl="1" indent="0">
              <a:buNone/>
            </a:pPr>
            <a:endParaRPr lang="en-US" sz="1800" dirty="0"/>
          </a:p>
          <a:p>
            <a:r>
              <a:rPr lang="en-US" sz="1800" dirty="0"/>
              <a:t>Coverage D – Loss of Use Coverage</a:t>
            </a:r>
          </a:p>
          <a:p>
            <a:pPr lvl="1"/>
            <a:r>
              <a:rPr lang="en-US" sz="1800" dirty="0"/>
              <a:t>Applies when a home is unlivable after a claim: house expenses, food costs, etc.</a:t>
            </a:r>
          </a:p>
          <a:p>
            <a:pPr lvl="1"/>
            <a:endParaRPr lang="en-US" sz="1800" dirty="0"/>
          </a:p>
          <a:p>
            <a:r>
              <a:rPr lang="en-US" sz="1800" dirty="0" smtClean="0"/>
              <a:t>Other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DE88F-BFB6-44F2-915B-37410490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72F5-5424-45E1-A3FE-D57403A15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175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Policy Structure Diagram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" y="1234440"/>
            <a:ext cx="5853429" cy="4488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Value: 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Full Replacement cost of a risk</a:t>
            </a:r>
          </a:p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Deductible: 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Amount not covered by insurance policy</a:t>
            </a:r>
          </a:p>
          <a:p>
            <a:pPr algn="just"/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		(Always takes loss First)</a:t>
            </a:r>
          </a:p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Limit: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 Maximum amount covered by insurer</a:t>
            </a:r>
          </a:p>
          <a:p>
            <a:pPr algn="just"/>
            <a:endParaRPr lang="en-IN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38179" lvl="1" indent="-380990" algn="just">
              <a:buFont typeface="Arial" panose="020B0604020202020204" pitchFamily="34" charset="0"/>
              <a:buChar char="•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Value : 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$ 1,000,000</a:t>
            </a:r>
          </a:p>
          <a:p>
            <a:pPr marL="838179" lvl="1" indent="-380990" algn="just">
              <a:buFont typeface="Arial" panose="020B0604020202020204" pitchFamily="34" charset="0"/>
              <a:buChar char="•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Deductible :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 $100,000</a:t>
            </a:r>
          </a:p>
          <a:p>
            <a:pPr marL="838179" lvl="1" indent="-380990" algn="just">
              <a:buFont typeface="Arial" panose="020B0604020202020204" pitchFamily="34" charset="0"/>
              <a:buChar char="•"/>
            </a:pPr>
            <a:r>
              <a:rPr lang="en-GB" sz="1867" b="1" dirty="0">
                <a:latin typeface="Calibri" panose="020F0502020204030204" pitchFamily="34" charset="0"/>
                <a:cs typeface="Calibri" panose="020F0502020204030204" pitchFamily="34" charset="0"/>
              </a:rPr>
              <a:t>Limit : </a:t>
            </a:r>
            <a:r>
              <a:rPr lang="en-GB" sz="1867" dirty="0">
                <a:latin typeface="Calibri" panose="020F0502020204030204" pitchFamily="34" charset="0"/>
                <a:cs typeface="Calibri" panose="020F0502020204030204" pitchFamily="34" charset="0"/>
              </a:rPr>
              <a:t>$500,000</a:t>
            </a:r>
          </a:p>
          <a:p>
            <a:pPr algn="just"/>
            <a:endParaRPr lang="en-IN" sz="1867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endParaRPr lang="en-IN" sz="186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77489" y="1356624"/>
            <a:ext cx="2613891" cy="4205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467" dirty="0"/>
          </a:p>
        </p:txBody>
      </p:sp>
      <p:sp>
        <p:nvSpPr>
          <p:cNvPr id="11" name="Rectangle 10"/>
          <p:cNvSpPr/>
          <p:nvPr/>
        </p:nvSpPr>
        <p:spPr>
          <a:xfrm>
            <a:off x="7071361" y="1234440"/>
            <a:ext cx="727129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67" b="1" dirty="0"/>
              <a:t>$1M</a:t>
            </a:r>
            <a:endParaRPr lang="en-IN" sz="1467" dirty="0"/>
          </a:p>
        </p:txBody>
      </p:sp>
      <p:sp>
        <p:nvSpPr>
          <p:cNvPr id="12" name="Left Brace 11"/>
          <p:cNvSpPr/>
          <p:nvPr/>
        </p:nvSpPr>
        <p:spPr>
          <a:xfrm flipH="1">
            <a:off x="10363200" y="1356360"/>
            <a:ext cx="475253" cy="4206240"/>
          </a:xfrm>
          <a:prstGeom prst="leftBrace">
            <a:avLst>
              <a:gd name="adj1" fmla="val 8333"/>
              <a:gd name="adj2" fmla="val 486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467"/>
          </a:p>
        </p:txBody>
      </p:sp>
      <p:sp>
        <p:nvSpPr>
          <p:cNvPr id="13" name="Rectangle 12"/>
          <p:cNvSpPr/>
          <p:nvPr/>
        </p:nvSpPr>
        <p:spPr>
          <a:xfrm rot="16200000">
            <a:off x="10295165" y="3233240"/>
            <a:ext cx="1633463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67" b="1" dirty="0"/>
              <a:t>Total Value</a:t>
            </a:r>
            <a:endParaRPr lang="en-IN" sz="1467" dirty="0"/>
          </a:p>
        </p:txBody>
      </p:sp>
      <p:sp>
        <p:nvSpPr>
          <p:cNvPr id="14" name="Rectangle 13"/>
          <p:cNvSpPr/>
          <p:nvPr/>
        </p:nvSpPr>
        <p:spPr>
          <a:xfrm>
            <a:off x="6827520" y="4831080"/>
            <a:ext cx="1083016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67" b="1" dirty="0"/>
              <a:t>$100K</a:t>
            </a:r>
            <a:endParaRPr lang="en-IN" sz="1467" dirty="0"/>
          </a:p>
        </p:txBody>
      </p:sp>
      <p:sp>
        <p:nvSpPr>
          <p:cNvPr id="15" name="Rectangle 14"/>
          <p:cNvSpPr/>
          <p:nvPr/>
        </p:nvSpPr>
        <p:spPr>
          <a:xfrm>
            <a:off x="7667445" y="3603638"/>
            <a:ext cx="2613891" cy="14334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Gross (GR-$500K)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27520" y="3429001"/>
            <a:ext cx="931309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67" b="1" dirty="0">
                <a:latin typeface="+mj-lt"/>
              </a:rPr>
              <a:t>$600K</a:t>
            </a:r>
            <a:endParaRPr lang="en-IN" sz="1467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494" y="5074920"/>
            <a:ext cx="2315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dirty="0"/>
              <a:t>Client Loss (CL-$100K)</a:t>
            </a:r>
          </a:p>
        </p:txBody>
      </p:sp>
    </p:spTree>
    <p:extLst>
      <p:ext uri="{BB962C8B-B14F-4D97-AF65-F5344CB8AC3E}">
        <p14:creationId xmlns:p14="http://schemas.microsoft.com/office/powerpoint/2010/main" val="2582349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6569</TotalTime>
  <Words>1650</Words>
  <Application>Microsoft Office PowerPoint</Application>
  <PresentationFormat>Widescreen</PresentationFormat>
  <Paragraphs>287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Symbol</vt:lpstr>
      <vt:lpstr>Wingdings</vt:lpstr>
      <vt:lpstr>TigerTemplate</vt:lpstr>
      <vt:lpstr>Training Schedule</vt:lpstr>
      <vt:lpstr>Agenda</vt:lpstr>
      <vt:lpstr>Definition</vt:lpstr>
      <vt:lpstr>Types of Insurance</vt:lpstr>
      <vt:lpstr>Policy Terms – Property Insurance</vt:lpstr>
      <vt:lpstr>Policy Terms – Property Insurance (cont.)</vt:lpstr>
      <vt:lpstr>Policy Terms – Property Insurance (cont.)</vt:lpstr>
      <vt:lpstr>Coverages</vt:lpstr>
      <vt:lpstr>Policy Structure Diagram</vt:lpstr>
      <vt:lpstr>Personal Lines vs Commercial Lines</vt:lpstr>
      <vt:lpstr>Raw Data – Different Shapes and Sizes</vt:lpstr>
      <vt:lpstr>Basic Policy Info</vt:lpstr>
      <vt:lpstr>Geographic Data</vt:lpstr>
      <vt:lpstr>Financial Terms - Coverages</vt:lpstr>
      <vt:lpstr>Financial Terms - Deductibles</vt:lpstr>
      <vt:lpstr>Primary Modifiers / Characteristics</vt:lpstr>
      <vt:lpstr>Secondary Modifiers / Characteristics</vt:lpstr>
      <vt:lpstr>Example Policies</vt:lpstr>
      <vt:lpstr>Example Policies (cont.)</vt:lpstr>
      <vt:lpstr>Example Policy with Loss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Karre Srinu (Karre Srinu) [C]</cp:lastModifiedBy>
  <cp:revision>398</cp:revision>
  <cp:lastPrinted>2021-01-21T01:11:51Z</cp:lastPrinted>
  <dcterms:created xsi:type="dcterms:W3CDTF">2018-01-30T16:53:25Z</dcterms:created>
  <dcterms:modified xsi:type="dcterms:W3CDTF">2025-02-12T12:20:32Z</dcterms:modified>
</cp:coreProperties>
</file>